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 id="268" r:id="rId14"/>
    <p:sldId id="270" r:id="rId15"/>
    <p:sldId id="269"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ata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svg"/><Relationship Id="rId1" Type="http://schemas.openxmlformats.org/officeDocument/2006/relationships/image" Target="../media/image6.png"/><Relationship Id="rId4" Type="http://schemas.openxmlformats.org/officeDocument/2006/relationships/image" Target="../media/image9.svg"/></Relationships>
</file>

<file path=ppt/diagrams/_rels/data3.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4.png"/><Relationship Id="rId7" Type="http://schemas.openxmlformats.org/officeDocument/2006/relationships/image" Target="../media/image16.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15.svg"/></Relationships>
</file>

<file path=ppt/diagrams/_rels/drawing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svg"/><Relationship Id="rId1" Type="http://schemas.openxmlformats.org/officeDocument/2006/relationships/image" Target="../media/image1.png"/><Relationship Id="rId4" Type="http://schemas.openxmlformats.org/officeDocument/2006/relationships/image" Target="../media/image4.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7.svg"/><Relationship Id="rId1" Type="http://schemas.openxmlformats.org/officeDocument/2006/relationships/image" Target="../media/image10.png"/><Relationship Id="rId4" Type="http://schemas.openxmlformats.org/officeDocument/2006/relationships/image" Target="../media/image9.svg"/></Relationships>
</file>

<file path=ppt/diagrams/_rels/drawing3.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image" Target="../media/image14.png"/><Relationship Id="rId7" Type="http://schemas.openxmlformats.org/officeDocument/2006/relationships/image" Target="../media/image19.png"/><Relationship Id="rId2" Type="http://schemas.openxmlformats.org/officeDocument/2006/relationships/image" Target="../media/image13.svg"/><Relationship Id="rId1" Type="http://schemas.openxmlformats.org/officeDocument/2006/relationships/image" Target="../media/image18.png"/><Relationship Id="rId6" Type="http://schemas.openxmlformats.org/officeDocument/2006/relationships/image" Target="../media/image9.svg"/><Relationship Id="rId5" Type="http://schemas.openxmlformats.org/officeDocument/2006/relationships/image" Target="../media/image11.png"/><Relationship Id="rId4" Type="http://schemas.openxmlformats.org/officeDocument/2006/relationships/image" Target="../media/image15.svg"/></Relationships>
</file>

<file path=ppt/diagrams/colors1.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9141F3FD-FD06-4A3A-A990-C681B5CF5912}"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841F6FCA-89FD-4679-8AE9-21D32F063B4F}">
      <dgm:prSet/>
      <dgm:spPr/>
      <dgm:t>
        <a:bodyPr/>
        <a:lstStyle/>
        <a:p>
          <a:r>
            <a:rPr lang="nl-NL"/>
            <a:t>Begeleidingsplannen </a:t>
          </a:r>
          <a:endParaRPr lang="en-US"/>
        </a:p>
      </dgm:t>
    </dgm:pt>
    <dgm:pt modelId="{4795BCD9-FA15-4EA3-8122-F430180B2950}" type="parTrans" cxnId="{3A516C69-2316-419D-9D25-F2E5BD6247E2}">
      <dgm:prSet/>
      <dgm:spPr/>
      <dgm:t>
        <a:bodyPr/>
        <a:lstStyle/>
        <a:p>
          <a:endParaRPr lang="en-US"/>
        </a:p>
      </dgm:t>
    </dgm:pt>
    <dgm:pt modelId="{9AFE65E2-6C38-4597-8866-85D02B6074A6}" type="sibTrans" cxnId="{3A516C69-2316-419D-9D25-F2E5BD6247E2}">
      <dgm:prSet/>
      <dgm:spPr/>
      <dgm:t>
        <a:bodyPr/>
        <a:lstStyle/>
        <a:p>
          <a:endParaRPr lang="en-US"/>
        </a:p>
      </dgm:t>
    </dgm:pt>
    <dgm:pt modelId="{64944BCA-7B23-4488-AF61-6AB8104A55EB}">
      <dgm:prSet/>
      <dgm:spPr/>
      <dgm:t>
        <a:bodyPr/>
        <a:lstStyle/>
        <a:p>
          <a:r>
            <a:rPr lang="nl-NL"/>
            <a:t>Zijn er nog vragen n.a.v. de te moeten leren hoofdstukken?</a:t>
          </a:r>
          <a:endParaRPr lang="en-US"/>
        </a:p>
      </dgm:t>
    </dgm:pt>
    <dgm:pt modelId="{CD9F3C98-79A6-4AA6-B19D-42E221B9B582}" type="parTrans" cxnId="{E708C649-747C-4AD5-9437-CD9D4C07CA00}">
      <dgm:prSet/>
      <dgm:spPr/>
      <dgm:t>
        <a:bodyPr/>
        <a:lstStyle/>
        <a:p>
          <a:endParaRPr lang="en-US"/>
        </a:p>
      </dgm:t>
    </dgm:pt>
    <dgm:pt modelId="{5A891082-45AF-409C-A0B9-BE02F3C26FAF}" type="sibTrans" cxnId="{E708C649-747C-4AD5-9437-CD9D4C07CA00}">
      <dgm:prSet/>
      <dgm:spPr/>
      <dgm:t>
        <a:bodyPr/>
        <a:lstStyle/>
        <a:p>
          <a:endParaRPr lang="en-US"/>
        </a:p>
      </dgm:t>
    </dgm:pt>
    <dgm:pt modelId="{5DEC7550-6614-4224-A5C1-DB73CC729BE5}" type="pres">
      <dgm:prSet presAssocID="{9141F3FD-FD06-4A3A-A990-C681B5CF5912}" presName="root" presStyleCnt="0">
        <dgm:presLayoutVars>
          <dgm:dir/>
          <dgm:resizeHandles val="exact"/>
        </dgm:presLayoutVars>
      </dgm:prSet>
      <dgm:spPr/>
    </dgm:pt>
    <dgm:pt modelId="{6C00D488-6F5B-4C83-8CF4-737FC2343D38}" type="pres">
      <dgm:prSet presAssocID="{841F6FCA-89FD-4679-8AE9-21D32F063B4F}" presName="compNode" presStyleCnt="0"/>
      <dgm:spPr/>
    </dgm:pt>
    <dgm:pt modelId="{CEDB95BB-64DD-469C-89E7-188A3897C317}" type="pres">
      <dgm:prSet presAssocID="{841F6FCA-89FD-4679-8AE9-21D32F063B4F}" presName="bgRect" presStyleLbl="bgShp" presStyleIdx="0" presStyleCnt="2"/>
      <dgm:spPr/>
    </dgm:pt>
    <dgm:pt modelId="{AE8783B5-0708-4B4F-8ECB-A7FC73FD8F39}" type="pres">
      <dgm:prSet presAssocID="{841F6FCA-89FD-4679-8AE9-21D32F063B4F}"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Wind Chime"/>
        </a:ext>
      </dgm:extLst>
    </dgm:pt>
    <dgm:pt modelId="{2348C4C9-C7C6-469A-BC4E-79D89F9835CD}" type="pres">
      <dgm:prSet presAssocID="{841F6FCA-89FD-4679-8AE9-21D32F063B4F}" presName="spaceRect" presStyleCnt="0"/>
      <dgm:spPr/>
    </dgm:pt>
    <dgm:pt modelId="{D69D5266-DBD1-4A25-B71F-B77E14661A11}" type="pres">
      <dgm:prSet presAssocID="{841F6FCA-89FD-4679-8AE9-21D32F063B4F}" presName="parTx" presStyleLbl="revTx" presStyleIdx="0" presStyleCnt="2">
        <dgm:presLayoutVars>
          <dgm:chMax val="0"/>
          <dgm:chPref val="0"/>
        </dgm:presLayoutVars>
      </dgm:prSet>
      <dgm:spPr/>
    </dgm:pt>
    <dgm:pt modelId="{F1F1A1FC-0BBC-4D2B-B502-C027C93C7559}" type="pres">
      <dgm:prSet presAssocID="{9AFE65E2-6C38-4597-8866-85D02B6074A6}" presName="sibTrans" presStyleCnt="0"/>
      <dgm:spPr/>
    </dgm:pt>
    <dgm:pt modelId="{14D1E724-4C35-46A4-9AE1-C29655BA392A}" type="pres">
      <dgm:prSet presAssocID="{64944BCA-7B23-4488-AF61-6AB8104A55EB}" presName="compNode" presStyleCnt="0"/>
      <dgm:spPr/>
    </dgm:pt>
    <dgm:pt modelId="{95C00188-894F-4EAF-9FBC-195402F9A1CA}" type="pres">
      <dgm:prSet presAssocID="{64944BCA-7B23-4488-AF61-6AB8104A55EB}" presName="bgRect" presStyleLbl="bgShp" presStyleIdx="1" presStyleCnt="2"/>
      <dgm:spPr/>
    </dgm:pt>
    <dgm:pt modelId="{27E9D4ED-0DB7-437B-A30B-C2AC10D58213}" type="pres">
      <dgm:prSet presAssocID="{64944BCA-7B23-4488-AF61-6AB8104A55EB}"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Books"/>
        </a:ext>
      </dgm:extLst>
    </dgm:pt>
    <dgm:pt modelId="{C0B9EAE4-BE00-4469-AD10-9306814A61DC}" type="pres">
      <dgm:prSet presAssocID="{64944BCA-7B23-4488-AF61-6AB8104A55EB}" presName="spaceRect" presStyleCnt="0"/>
      <dgm:spPr/>
    </dgm:pt>
    <dgm:pt modelId="{4A693496-C104-4698-886B-97C242CE2D54}" type="pres">
      <dgm:prSet presAssocID="{64944BCA-7B23-4488-AF61-6AB8104A55EB}" presName="parTx" presStyleLbl="revTx" presStyleIdx="1" presStyleCnt="2">
        <dgm:presLayoutVars>
          <dgm:chMax val="0"/>
          <dgm:chPref val="0"/>
        </dgm:presLayoutVars>
      </dgm:prSet>
      <dgm:spPr/>
    </dgm:pt>
  </dgm:ptLst>
  <dgm:cxnLst>
    <dgm:cxn modelId="{7BBA9B38-AFD0-4285-BC31-53FBD97DCD9A}" type="presOf" srcId="{9141F3FD-FD06-4A3A-A990-C681B5CF5912}" destId="{5DEC7550-6614-4224-A5C1-DB73CC729BE5}" srcOrd="0" destOrd="0" presId="urn:microsoft.com/office/officeart/2018/2/layout/IconVerticalSolidList"/>
    <dgm:cxn modelId="{3A516C69-2316-419D-9D25-F2E5BD6247E2}" srcId="{9141F3FD-FD06-4A3A-A990-C681B5CF5912}" destId="{841F6FCA-89FD-4679-8AE9-21D32F063B4F}" srcOrd="0" destOrd="0" parTransId="{4795BCD9-FA15-4EA3-8122-F430180B2950}" sibTransId="{9AFE65E2-6C38-4597-8866-85D02B6074A6}"/>
    <dgm:cxn modelId="{E708C649-747C-4AD5-9437-CD9D4C07CA00}" srcId="{9141F3FD-FD06-4A3A-A990-C681B5CF5912}" destId="{64944BCA-7B23-4488-AF61-6AB8104A55EB}" srcOrd="1" destOrd="0" parTransId="{CD9F3C98-79A6-4AA6-B19D-42E221B9B582}" sibTransId="{5A891082-45AF-409C-A0B9-BE02F3C26FAF}"/>
    <dgm:cxn modelId="{C0BD55CA-D03D-425D-B75C-71A47409FCA5}" type="presOf" srcId="{64944BCA-7B23-4488-AF61-6AB8104A55EB}" destId="{4A693496-C104-4698-886B-97C242CE2D54}" srcOrd="0" destOrd="0" presId="urn:microsoft.com/office/officeart/2018/2/layout/IconVerticalSolidList"/>
    <dgm:cxn modelId="{C110D0E7-333D-4A41-AC9E-FD456BAC233B}" type="presOf" srcId="{841F6FCA-89FD-4679-8AE9-21D32F063B4F}" destId="{D69D5266-DBD1-4A25-B71F-B77E14661A11}" srcOrd="0" destOrd="0" presId="urn:microsoft.com/office/officeart/2018/2/layout/IconVerticalSolidList"/>
    <dgm:cxn modelId="{EE43F6AF-2286-4C71-8D7D-B89F65C606DB}" type="presParOf" srcId="{5DEC7550-6614-4224-A5C1-DB73CC729BE5}" destId="{6C00D488-6F5B-4C83-8CF4-737FC2343D38}" srcOrd="0" destOrd="0" presId="urn:microsoft.com/office/officeart/2018/2/layout/IconVerticalSolidList"/>
    <dgm:cxn modelId="{1161AAE9-942C-42FC-A7EA-B71C71CF5158}" type="presParOf" srcId="{6C00D488-6F5B-4C83-8CF4-737FC2343D38}" destId="{CEDB95BB-64DD-469C-89E7-188A3897C317}" srcOrd="0" destOrd="0" presId="urn:microsoft.com/office/officeart/2018/2/layout/IconVerticalSolidList"/>
    <dgm:cxn modelId="{901F6C4C-0314-4153-8FC7-F5E90C679852}" type="presParOf" srcId="{6C00D488-6F5B-4C83-8CF4-737FC2343D38}" destId="{AE8783B5-0708-4B4F-8ECB-A7FC73FD8F39}" srcOrd="1" destOrd="0" presId="urn:microsoft.com/office/officeart/2018/2/layout/IconVerticalSolidList"/>
    <dgm:cxn modelId="{49B4B056-C92F-48AE-984F-38AE264C243F}" type="presParOf" srcId="{6C00D488-6F5B-4C83-8CF4-737FC2343D38}" destId="{2348C4C9-C7C6-469A-BC4E-79D89F9835CD}" srcOrd="2" destOrd="0" presId="urn:microsoft.com/office/officeart/2018/2/layout/IconVerticalSolidList"/>
    <dgm:cxn modelId="{028A1B17-ED62-45DD-84C5-3F963D999B96}" type="presParOf" srcId="{6C00D488-6F5B-4C83-8CF4-737FC2343D38}" destId="{D69D5266-DBD1-4A25-B71F-B77E14661A11}" srcOrd="3" destOrd="0" presId="urn:microsoft.com/office/officeart/2018/2/layout/IconVerticalSolidList"/>
    <dgm:cxn modelId="{6A39B321-F2D2-456B-A622-38526768DEB1}" type="presParOf" srcId="{5DEC7550-6614-4224-A5C1-DB73CC729BE5}" destId="{F1F1A1FC-0BBC-4D2B-B502-C027C93C7559}" srcOrd="1" destOrd="0" presId="urn:microsoft.com/office/officeart/2018/2/layout/IconVerticalSolidList"/>
    <dgm:cxn modelId="{691819A7-5042-42FA-AD53-18123CFD2CCB}" type="presParOf" srcId="{5DEC7550-6614-4224-A5C1-DB73CC729BE5}" destId="{14D1E724-4C35-46A4-9AE1-C29655BA392A}" srcOrd="2" destOrd="0" presId="urn:microsoft.com/office/officeart/2018/2/layout/IconVerticalSolidList"/>
    <dgm:cxn modelId="{103D6F14-5F4C-462D-8CF6-B183F7B50731}" type="presParOf" srcId="{14D1E724-4C35-46A4-9AE1-C29655BA392A}" destId="{95C00188-894F-4EAF-9FBC-195402F9A1CA}" srcOrd="0" destOrd="0" presId="urn:microsoft.com/office/officeart/2018/2/layout/IconVerticalSolidList"/>
    <dgm:cxn modelId="{9D6C7C42-8F91-4B5E-BBC7-D4306FBA96AE}" type="presParOf" srcId="{14D1E724-4C35-46A4-9AE1-C29655BA392A}" destId="{27E9D4ED-0DB7-437B-A30B-C2AC10D58213}" srcOrd="1" destOrd="0" presId="urn:microsoft.com/office/officeart/2018/2/layout/IconVerticalSolidList"/>
    <dgm:cxn modelId="{0BBDA429-9004-442D-8930-392CDFEF7237}" type="presParOf" srcId="{14D1E724-4C35-46A4-9AE1-C29655BA392A}" destId="{C0B9EAE4-BE00-4469-AD10-9306814A61DC}" srcOrd="2" destOrd="0" presId="urn:microsoft.com/office/officeart/2018/2/layout/IconVerticalSolidList"/>
    <dgm:cxn modelId="{F5421A77-9D8D-4B1E-BD81-58357A86C5F5}" type="presParOf" srcId="{14D1E724-4C35-46A4-9AE1-C29655BA392A}" destId="{4A693496-C104-4698-886B-97C242CE2D54}"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4896540-3AA8-4791-BE97-3305562D14DE}"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0E2832ED-233C-4CC0-9A02-3D884D43F90C}">
      <dgm:prSet/>
      <dgm:spPr/>
      <dgm:t>
        <a:bodyPr/>
        <a:lstStyle/>
        <a:p>
          <a:r>
            <a:rPr lang="nl-NL"/>
            <a:t>Een vrijwilliger kiest er zelf voor om onbetaald werk te doen voor anderen of de maatschappij</a:t>
          </a:r>
          <a:endParaRPr lang="en-US"/>
        </a:p>
      </dgm:t>
    </dgm:pt>
    <dgm:pt modelId="{5C7EE86E-372C-457F-9249-7FBA9AD29145}" type="parTrans" cxnId="{0EA452E6-C4CE-489B-8FF2-33769FD3854F}">
      <dgm:prSet/>
      <dgm:spPr/>
      <dgm:t>
        <a:bodyPr/>
        <a:lstStyle/>
        <a:p>
          <a:endParaRPr lang="en-US"/>
        </a:p>
      </dgm:t>
    </dgm:pt>
    <dgm:pt modelId="{EB330C64-3CF7-4D92-891B-D02A51E16EC4}" type="sibTrans" cxnId="{0EA452E6-C4CE-489B-8FF2-33769FD3854F}">
      <dgm:prSet/>
      <dgm:spPr/>
      <dgm:t>
        <a:bodyPr/>
        <a:lstStyle/>
        <a:p>
          <a:endParaRPr lang="en-US"/>
        </a:p>
      </dgm:t>
    </dgm:pt>
    <dgm:pt modelId="{F44E65CA-0D6C-48D7-BC57-2C6A2C675342}">
      <dgm:prSet/>
      <dgm:spPr/>
      <dgm:t>
        <a:bodyPr/>
        <a:lstStyle/>
        <a:p>
          <a:r>
            <a:rPr lang="nl-NL"/>
            <a:t>Het is een bewuste keuze en de vrijwilliger bepaalt meestal zelf hoelang hij/zij het werk blijft doen</a:t>
          </a:r>
          <a:endParaRPr lang="en-US"/>
        </a:p>
      </dgm:t>
    </dgm:pt>
    <dgm:pt modelId="{D10C57FC-80B7-4F59-AFFF-3D86F1946525}" type="parTrans" cxnId="{8ED4AC2E-2DCC-490A-A812-3F3F104CC39D}">
      <dgm:prSet/>
      <dgm:spPr/>
      <dgm:t>
        <a:bodyPr/>
        <a:lstStyle/>
        <a:p>
          <a:endParaRPr lang="en-US"/>
        </a:p>
      </dgm:t>
    </dgm:pt>
    <dgm:pt modelId="{23A98B51-683D-4294-96DC-2BB0BB65E911}" type="sibTrans" cxnId="{8ED4AC2E-2DCC-490A-A812-3F3F104CC39D}">
      <dgm:prSet/>
      <dgm:spPr/>
      <dgm:t>
        <a:bodyPr/>
        <a:lstStyle/>
        <a:p>
          <a:endParaRPr lang="en-US"/>
        </a:p>
      </dgm:t>
    </dgm:pt>
    <dgm:pt modelId="{3FA16BBA-1A92-41E8-B8E3-9786F220FA9A}" type="pres">
      <dgm:prSet presAssocID="{34896540-3AA8-4791-BE97-3305562D14DE}" presName="root" presStyleCnt="0">
        <dgm:presLayoutVars>
          <dgm:dir/>
          <dgm:resizeHandles val="exact"/>
        </dgm:presLayoutVars>
      </dgm:prSet>
      <dgm:spPr/>
    </dgm:pt>
    <dgm:pt modelId="{EFB4D29E-016F-4E82-BE22-EA2DC83FE1CE}" type="pres">
      <dgm:prSet presAssocID="{0E2832ED-233C-4CC0-9A02-3D884D43F90C}" presName="compNode" presStyleCnt="0"/>
      <dgm:spPr/>
    </dgm:pt>
    <dgm:pt modelId="{824204FC-9167-4101-87D0-5ADB0F5D52AF}" type="pres">
      <dgm:prSet presAssocID="{0E2832ED-233C-4CC0-9A02-3D884D43F90C}" presName="bgRect" presStyleLbl="bgShp" presStyleIdx="0" presStyleCnt="2"/>
      <dgm:spPr/>
    </dgm:pt>
    <dgm:pt modelId="{A36DBBF0-9CD3-4CE7-B7A1-84C6401D63DE}" type="pres">
      <dgm:prSet presAssocID="{0E2832ED-233C-4CC0-9A02-3D884D43F90C}"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Group"/>
        </a:ext>
      </dgm:extLst>
    </dgm:pt>
    <dgm:pt modelId="{48BD26E1-21F3-454F-8089-BD13EE9718C6}" type="pres">
      <dgm:prSet presAssocID="{0E2832ED-233C-4CC0-9A02-3D884D43F90C}" presName="spaceRect" presStyleCnt="0"/>
      <dgm:spPr/>
    </dgm:pt>
    <dgm:pt modelId="{C261C761-AC33-41D8-82F9-E78B2D5FEE0A}" type="pres">
      <dgm:prSet presAssocID="{0E2832ED-233C-4CC0-9A02-3D884D43F90C}" presName="parTx" presStyleLbl="revTx" presStyleIdx="0" presStyleCnt="2">
        <dgm:presLayoutVars>
          <dgm:chMax val="0"/>
          <dgm:chPref val="0"/>
        </dgm:presLayoutVars>
      </dgm:prSet>
      <dgm:spPr/>
    </dgm:pt>
    <dgm:pt modelId="{77B81D64-9BC0-436A-87A2-151F14B9D2A6}" type="pres">
      <dgm:prSet presAssocID="{EB330C64-3CF7-4D92-891B-D02A51E16EC4}" presName="sibTrans" presStyleCnt="0"/>
      <dgm:spPr/>
    </dgm:pt>
    <dgm:pt modelId="{EA816BBE-2200-4DC0-B9C3-BD9420B74BA7}" type="pres">
      <dgm:prSet presAssocID="{F44E65CA-0D6C-48D7-BC57-2C6A2C675342}" presName="compNode" presStyleCnt="0"/>
      <dgm:spPr/>
    </dgm:pt>
    <dgm:pt modelId="{EFBFD64E-CFE1-4935-A12E-88F90EB9ECE4}" type="pres">
      <dgm:prSet presAssocID="{F44E65CA-0D6C-48D7-BC57-2C6A2C675342}" presName="bgRect" presStyleLbl="bgShp" presStyleIdx="1" presStyleCnt="2"/>
      <dgm:spPr/>
    </dgm:pt>
    <dgm:pt modelId="{99E63B2F-6041-48FC-9231-585A4BD065B1}" type="pres">
      <dgm:prSet presAssocID="{F44E65CA-0D6C-48D7-BC57-2C6A2C675342}"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keleton"/>
        </a:ext>
      </dgm:extLst>
    </dgm:pt>
    <dgm:pt modelId="{6A628725-DB54-49CD-98E3-03FF83B65817}" type="pres">
      <dgm:prSet presAssocID="{F44E65CA-0D6C-48D7-BC57-2C6A2C675342}" presName="spaceRect" presStyleCnt="0"/>
      <dgm:spPr/>
    </dgm:pt>
    <dgm:pt modelId="{705A8FF2-6196-4086-B818-99EE6C64AD7A}" type="pres">
      <dgm:prSet presAssocID="{F44E65CA-0D6C-48D7-BC57-2C6A2C675342}" presName="parTx" presStyleLbl="revTx" presStyleIdx="1" presStyleCnt="2">
        <dgm:presLayoutVars>
          <dgm:chMax val="0"/>
          <dgm:chPref val="0"/>
        </dgm:presLayoutVars>
      </dgm:prSet>
      <dgm:spPr/>
    </dgm:pt>
  </dgm:ptLst>
  <dgm:cxnLst>
    <dgm:cxn modelId="{8ED4AC2E-2DCC-490A-A812-3F3F104CC39D}" srcId="{34896540-3AA8-4791-BE97-3305562D14DE}" destId="{F44E65CA-0D6C-48D7-BC57-2C6A2C675342}" srcOrd="1" destOrd="0" parTransId="{D10C57FC-80B7-4F59-AFFF-3D86F1946525}" sibTransId="{23A98B51-683D-4294-96DC-2BB0BB65E911}"/>
    <dgm:cxn modelId="{E3C18B4C-F681-4E40-B022-B8E95645419B}" type="presOf" srcId="{34896540-3AA8-4791-BE97-3305562D14DE}" destId="{3FA16BBA-1A92-41E8-B8E3-9786F220FA9A}" srcOrd="0" destOrd="0" presId="urn:microsoft.com/office/officeart/2018/2/layout/IconVerticalSolidList"/>
    <dgm:cxn modelId="{5B7D527F-571C-4274-9D55-FCF449049D6C}" type="presOf" srcId="{F44E65CA-0D6C-48D7-BC57-2C6A2C675342}" destId="{705A8FF2-6196-4086-B818-99EE6C64AD7A}" srcOrd="0" destOrd="0" presId="urn:microsoft.com/office/officeart/2018/2/layout/IconVerticalSolidList"/>
    <dgm:cxn modelId="{1E625CAF-D095-4E7A-B695-AC9924821BC2}" type="presOf" srcId="{0E2832ED-233C-4CC0-9A02-3D884D43F90C}" destId="{C261C761-AC33-41D8-82F9-E78B2D5FEE0A}" srcOrd="0" destOrd="0" presId="urn:microsoft.com/office/officeart/2018/2/layout/IconVerticalSolidList"/>
    <dgm:cxn modelId="{0EA452E6-C4CE-489B-8FF2-33769FD3854F}" srcId="{34896540-3AA8-4791-BE97-3305562D14DE}" destId="{0E2832ED-233C-4CC0-9A02-3D884D43F90C}" srcOrd="0" destOrd="0" parTransId="{5C7EE86E-372C-457F-9249-7FBA9AD29145}" sibTransId="{EB330C64-3CF7-4D92-891B-D02A51E16EC4}"/>
    <dgm:cxn modelId="{8347E93E-3763-4AEA-BA2A-B79708971A79}" type="presParOf" srcId="{3FA16BBA-1A92-41E8-B8E3-9786F220FA9A}" destId="{EFB4D29E-016F-4E82-BE22-EA2DC83FE1CE}" srcOrd="0" destOrd="0" presId="urn:microsoft.com/office/officeart/2018/2/layout/IconVerticalSolidList"/>
    <dgm:cxn modelId="{AA103AD5-0577-470E-87BD-8F04F11DFB7A}" type="presParOf" srcId="{EFB4D29E-016F-4E82-BE22-EA2DC83FE1CE}" destId="{824204FC-9167-4101-87D0-5ADB0F5D52AF}" srcOrd="0" destOrd="0" presId="urn:microsoft.com/office/officeart/2018/2/layout/IconVerticalSolidList"/>
    <dgm:cxn modelId="{B2C9F546-90FE-4EA0-B59F-C2E8FBC256FE}" type="presParOf" srcId="{EFB4D29E-016F-4E82-BE22-EA2DC83FE1CE}" destId="{A36DBBF0-9CD3-4CE7-B7A1-84C6401D63DE}" srcOrd="1" destOrd="0" presId="urn:microsoft.com/office/officeart/2018/2/layout/IconVerticalSolidList"/>
    <dgm:cxn modelId="{4ED15484-BC61-41ED-8F65-5BA8DADC3ED3}" type="presParOf" srcId="{EFB4D29E-016F-4E82-BE22-EA2DC83FE1CE}" destId="{48BD26E1-21F3-454F-8089-BD13EE9718C6}" srcOrd="2" destOrd="0" presId="urn:microsoft.com/office/officeart/2018/2/layout/IconVerticalSolidList"/>
    <dgm:cxn modelId="{09269329-9DA2-41B4-B578-EFAA9F904FFE}" type="presParOf" srcId="{EFB4D29E-016F-4E82-BE22-EA2DC83FE1CE}" destId="{C261C761-AC33-41D8-82F9-E78B2D5FEE0A}" srcOrd="3" destOrd="0" presId="urn:microsoft.com/office/officeart/2018/2/layout/IconVerticalSolidList"/>
    <dgm:cxn modelId="{33F10049-22E8-47C4-98A5-5F4D4C78F206}" type="presParOf" srcId="{3FA16BBA-1A92-41E8-B8E3-9786F220FA9A}" destId="{77B81D64-9BC0-436A-87A2-151F14B9D2A6}" srcOrd="1" destOrd="0" presId="urn:microsoft.com/office/officeart/2018/2/layout/IconVerticalSolidList"/>
    <dgm:cxn modelId="{908B3EA5-4A5D-4960-9202-8C22D5DD484D}" type="presParOf" srcId="{3FA16BBA-1A92-41E8-B8E3-9786F220FA9A}" destId="{EA816BBE-2200-4DC0-B9C3-BD9420B74BA7}" srcOrd="2" destOrd="0" presId="urn:microsoft.com/office/officeart/2018/2/layout/IconVerticalSolidList"/>
    <dgm:cxn modelId="{D851C53A-E1ED-48CC-ADA5-DF2AE600FADA}" type="presParOf" srcId="{EA816BBE-2200-4DC0-B9C3-BD9420B74BA7}" destId="{EFBFD64E-CFE1-4935-A12E-88F90EB9ECE4}" srcOrd="0" destOrd="0" presId="urn:microsoft.com/office/officeart/2018/2/layout/IconVerticalSolidList"/>
    <dgm:cxn modelId="{219BA371-679D-4177-90ED-6E4B39705142}" type="presParOf" srcId="{EA816BBE-2200-4DC0-B9C3-BD9420B74BA7}" destId="{99E63B2F-6041-48FC-9231-585A4BD065B1}" srcOrd="1" destOrd="0" presId="urn:microsoft.com/office/officeart/2018/2/layout/IconVerticalSolidList"/>
    <dgm:cxn modelId="{D492D4D1-9E42-48E3-8D22-17FC85B65F34}" type="presParOf" srcId="{EA816BBE-2200-4DC0-B9C3-BD9420B74BA7}" destId="{6A628725-DB54-49CD-98E3-03FF83B65817}" srcOrd="2" destOrd="0" presId="urn:microsoft.com/office/officeart/2018/2/layout/IconVerticalSolidList"/>
    <dgm:cxn modelId="{3E3B6DE8-2D18-4EB5-80C7-1E76087C5A1B}" type="presParOf" srcId="{EA816BBE-2200-4DC0-B9C3-BD9420B74BA7}" destId="{705A8FF2-6196-4086-B818-99EE6C64AD7A}"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DA5E58B-2630-4E09-B5B9-AB35654292BF}"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45BCE7CC-A17E-4E6C-9D1C-A9EB371DB939}">
      <dgm:prSet/>
      <dgm:spPr/>
      <dgm:t>
        <a:bodyPr/>
        <a:lstStyle/>
        <a:p>
          <a:r>
            <a:rPr lang="nl-NL"/>
            <a:t>Mantelzorg gaat over de zorg aan een bekende uit de direct leefomgeving. De mantelzorger heeft een persoonlijke band met de persoon die hulp nodig heeft.</a:t>
          </a:r>
          <a:endParaRPr lang="en-US"/>
        </a:p>
      </dgm:t>
    </dgm:pt>
    <dgm:pt modelId="{5B77EEC6-B9D0-4B4C-8DD2-AF8E3FE04771}" type="parTrans" cxnId="{50622E45-0826-447A-9CEC-78D1F0998DC4}">
      <dgm:prSet/>
      <dgm:spPr/>
      <dgm:t>
        <a:bodyPr/>
        <a:lstStyle/>
        <a:p>
          <a:endParaRPr lang="en-US"/>
        </a:p>
      </dgm:t>
    </dgm:pt>
    <dgm:pt modelId="{A09892DB-E85D-43ED-8B92-47318561650A}" type="sibTrans" cxnId="{50622E45-0826-447A-9CEC-78D1F0998DC4}">
      <dgm:prSet/>
      <dgm:spPr/>
      <dgm:t>
        <a:bodyPr/>
        <a:lstStyle/>
        <a:p>
          <a:endParaRPr lang="en-US"/>
        </a:p>
      </dgm:t>
    </dgm:pt>
    <dgm:pt modelId="{2A594D98-7DC0-48D1-960A-47D65F57D52D}">
      <dgm:prSet/>
      <dgm:spPr/>
      <dgm:t>
        <a:bodyPr/>
        <a:lstStyle/>
        <a:p>
          <a:r>
            <a:rPr lang="nl-NL"/>
            <a:t>Wat de mantelzorger doet? Denk aan boodschappen doen en het wassen van de dierbare. In de mantelzorg kun je een onderscheid maken tussen interne mantelzorg en externe mantelzorg. </a:t>
          </a:r>
          <a:endParaRPr lang="en-US"/>
        </a:p>
      </dgm:t>
    </dgm:pt>
    <dgm:pt modelId="{37D86706-2FAC-4185-AC4C-C05739FB27C6}" type="parTrans" cxnId="{77AA2F87-DCC2-477C-81B7-B6726852F165}">
      <dgm:prSet/>
      <dgm:spPr/>
      <dgm:t>
        <a:bodyPr/>
        <a:lstStyle/>
        <a:p>
          <a:endParaRPr lang="en-US"/>
        </a:p>
      </dgm:t>
    </dgm:pt>
    <dgm:pt modelId="{B283075A-AA04-4D8E-AFD6-3B8B6B4618A9}" type="sibTrans" cxnId="{77AA2F87-DCC2-477C-81B7-B6726852F165}">
      <dgm:prSet/>
      <dgm:spPr/>
      <dgm:t>
        <a:bodyPr/>
        <a:lstStyle/>
        <a:p>
          <a:endParaRPr lang="en-US"/>
        </a:p>
      </dgm:t>
    </dgm:pt>
    <dgm:pt modelId="{A5750D1E-B239-4603-85E4-D5C28541649D}">
      <dgm:prSet/>
      <dgm:spPr/>
      <dgm:t>
        <a:bodyPr/>
        <a:lstStyle/>
        <a:p>
          <a:r>
            <a:rPr lang="nl-NL"/>
            <a:t>Bij </a:t>
          </a:r>
          <a:r>
            <a:rPr lang="nl-NL" b="1"/>
            <a:t>interne mantelzorg</a:t>
          </a:r>
          <a:r>
            <a:rPr lang="nl-NL"/>
            <a:t> woont de mantelzorger samen met de hulpbehoevende. Denk hierbij aan de partner of inwonende kinderen. </a:t>
          </a:r>
          <a:endParaRPr lang="en-US"/>
        </a:p>
      </dgm:t>
    </dgm:pt>
    <dgm:pt modelId="{45F3A387-C7F7-4B6A-8304-E088111AE11C}" type="parTrans" cxnId="{E5849A88-24D3-4912-A4C1-EC7F5CEFC75A}">
      <dgm:prSet/>
      <dgm:spPr/>
      <dgm:t>
        <a:bodyPr/>
        <a:lstStyle/>
        <a:p>
          <a:endParaRPr lang="en-US"/>
        </a:p>
      </dgm:t>
    </dgm:pt>
    <dgm:pt modelId="{83C8D2A3-AC22-4846-B0CD-AC7DB94EC6D4}" type="sibTrans" cxnId="{E5849A88-24D3-4912-A4C1-EC7F5CEFC75A}">
      <dgm:prSet/>
      <dgm:spPr/>
      <dgm:t>
        <a:bodyPr/>
        <a:lstStyle/>
        <a:p>
          <a:endParaRPr lang="en-US"/>
        </a:p>
      </dgm:t>
    </dgm:pt>
    <dgm:pt modelId="{B1593B6B-F28A-44F0-BD18-43F4D6681806}">
      <dgm:prSet/>
      <dgm:spPr/>
      <dgm:t>
        <a:bodyPr/>
        <a:lstStyle/>
        <a:p>
          <a:r>
            <a:rPr lang="nl-NL"/>
            <a:t>Bij </a:t>
          </a:r>
          <a:r>
            <a:rPr lang="nl-NL" b="1"/>
            <a:t>externe mantelzorg</a:t>
          </a:r>
          <a:r>
            <a:rPr lang="nl-NL"/>
            <a:t> wonen de mantelzorger en de hulpbehoevende niet in hetzelfde huis. Dit zijn vaak kinderen, vrienden of buren.</a:t>
          </a:r>
          <a:endParaRPr lang="en-US"/>
        </a:p>
      </dgm:t>
    </dgm:pt>
    <dgm:pt modelId="{249B8A39-78A4-4405-85E8-195C294CA8C2}" type="parTrans" cxnId="{7830E9C6-40FB-4BFE-875B-4B8DAC70A2D0}">
      <dgm:prSet/>
      <dgm:spPr/>
      <dgm:t>
        <a:bodyPr/>
        <a:lstStyle/>
        <a:p>
          <a:endParaRPr lang="en-US"/>
        </a:p>
      </dgm:t>
    </dgm:pt>
    <dgm:pt modelId="{BF4E13DA-8AA4-45DF-8633-944F118B6DCF}" type="sibTrans" cxnId="{7830E9C6-40FB-4BFE-875B-4B8DAC70A2D0}">
      <dgm:prSet/>
      <dgm:spPr/>
      <dgm:t>
        <a:bodyPr/>
        <a:lstStyle/>
        <a:p>
          <a:endParaRPr lang="en-US"/>
        </a:p>
      </dgm:t>
    </dgm:pt>
    <dgm:pt modelId="{945B192A-AF12-47E8-8BD8-84FA43AFB57A}" type="pres">
      <dgm:prSet presAssocID="{DDA5E58B-2630-4E09-B5B9-AB35654292BF}" presName="root" presStyleCnt="0">
        <dgm:presLayoutVars>
          <dgm:dir/>
          <dgm:resizeHandles val="exact"/>
        </dgm:presLayoutVars>
      </dgm:prSet>
      <dgm:spPr/>
    </dgm:pt>
    <dgm:pt modelId="{BC34137E-24F9-4F9D-84C6-749444B8C18E}" type="pres">
      <dgm:prSet presAssocID="{45BCE7CC-A17E-4E6C-9D1C-A9EB371DB939}" presName="compNode" presStyleCnt="0"/>
      <dgm:spPr/>
    </dgm:pt>
    <dgm:pt modelId="{9ECE49BD-B3BE-43C6-871D-45FFDF5F64FC}" type="pres">
      <dgm:prSet presAssocID="{45BCE7CC-A17E-4E6C-9D1C-A9EB371DB939}" presName="bgRect" presStyleLbl="bgShp" presStyleIdx="0" presStyleCnt="4"/>
      <dgm:spPr/>
    </dgm:pt>
    <dgm:pt modelId="{78BADE4F-BEB3-4C47-B84A-06332AF5B5F7}" type="pres">
      <dgm:prSet presAssocID="{45BCE7CC-A17E-4E6C-9D1C-A9EB371DB939}"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dical"/>
        </a:ext>
      </dgm:extLst>
    </dgm:pt>
    <dgm:pt modelId="{169F9962-C2D9-4F87-8355-5BEF53914530}" type="pres">
      <dgm:prSet presAssocID="{45BCE7CC-A17E-4E6C-9D1C-A9EB371DB939}" presName="spaceRect" presStyleCnt="0"/>
      <dgm:spPr/>
    </dgm:pt>
    <dgm:pt modelId="{958AC044-C298-4B4A-8038-65D2B8C03699}" type="pres">
      <dgm:prSet presAssocID="{45BCE7CC-A17E-4E6C-9D1C-A9EB371DB939}" presName="parTx" presStyleLbl="revTx" presStyleIdx="0" presStyleCnt="4">
        <dgm:presLayoutVars>
          <dgm:chMax val="0"/>
          <dgm:chPref val="0"/>
        </dgm:presLayoutVars>
      </dgm:prSet>
      <dgm:spPr/>
    </dgm:pt>
    <dgm:pt modelId="{2114EFC7-BBFF-4EE6-958D-FA08D7167B48}" type="pres">
      <dgm:prSet presAssocID="{A09892DB-E85D-43ED-8B92-47318561650A}" presName="sibTrans" presStyleCnt="0"/>
      <dgm:spPr/>
    </dgm:pt>
    <dgm:pt modelId="{8F349880-88B2-4AC6-BEF7-EC036C999A03}" type="pres">
      <dgm:prSet presAssocID="{2A594D98-7DC0-48D1-960A-47D65F57D52D}" presName="compNode" presStyleCnt="0"/>
      <dgm:spPr/>
    </dgm:pt>
    <dgm:pt modelId="{70BEE799-77AF-4A52-BD4F-BA6D45078799}" type="pres">
      <dgm:prSet presAssocID="{2A594D98-7DC0-48D1-960A-47D65F57D52D}" presName="bgRect" presStyleLbl="bgShp" presStyleIdx="1" presStyleCnt="4"/>
      <dgm:spPr/>
    </dgm:pt>
    <dgm:pt modelId="{4EF4CF84-DD6D-47B6-9021-25F4DD8C3935}" type="pres">
      <dgm:prSet presAssocID="{2A594D98-7DC0-48D1-960A-47D65F57D52D}"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Quotes"/>
        </a:ext>
      </dgm:extLst>
    </dgm:pt>
    <dgm:pt modelId="{BEE526DC-5C2A-45EC-B5C4-02D29F7EF922}" type="pres">
      <dgm:prSet presAssocID="{2A594D98-7DC0-48D1-960A-47D65F57D52D}" presName="spaceRect" presStyleCnt="0"/>
      <dgm:spPr/>
    </dgm:pt>
    <dgm:pt modelId="{036E34CC-A85A-41DB-8591-634C8EF53AE7}" type="pres">
      <dgm:prSet presAssocID="{2A594D98-7DC0-48D1-960A-47D65F57D52D}" presName="parTx" presStyleLbl="revTx" presStyleIdx="1" presStyleCnt="4">
        <dgm:presLayoutVars>
          <dgm:chMax val="0"/>
          <dgm:chPref val="0"/>
        </dgm:presLayoutVars>
      </dgm:prSet>
      <dgm:spPr/>
    </dgm:pt>
    <dgm:pt modelId="{36B75634-99D1-4473-8878-92DA3D4CA399}" type="pres">
      <dgm:prSet presAssocID="{B283075A-AA04-4D8E-AFD6-3B8B6B4618A9}" presName="sibTrans" presStyleCnt="0"/>
      <dgm:spPr/>
    </dgm:pt>
    <dgm:pt modelId="{F601BA30-ADFA-4B98-A682-FA73C3225831}" type="pres">
      <dgm:prSet presAssocID="{A5750D1E-B239-4603-85E4-D5C28541649D}" presName="compNode" presStyleCnt="0"/>
      <dgm:spPr/>
    </dgm:pt>
    <dgm:pt modelId="{0CDD4FC4-FD47-4F4C-AF6A-9D50F004B957}" type="pres">
      <dgm:prSet presAssocID="{A5750D1E-B239-4603-85E4-D5C28541649D}" presName="bgRect" presStyleLbl="bgShp" presStyleIdx="2" presStyleCnt="4"/>
      <dgm:spPr/>
    </dgm:pt>
    <dgm:pt modelId="{7D63A627-076F-4B55-90BC-E3B042E57A13}" type="pres">
      <dgm:prSet presAssocID="{A5750D1E-B239-4603-85E4-D5C28541649D}"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keleton"/>
        </a:ext>
      </dgm:extLst>
    </dgm:pt>
    <dgm:pt modelId="{8BBA2536-5F3A-46FD-9E76-6C053E406945}" type="pres">
      <dgm:prSet presAssocID="{A5750D1E-B239-4603-85E4-D5C28541649D}" presName="spaceRect" presStyleCnt="0"/>
      <dgm:spPr/>
    </dgm:pt>
    <dgm:pt modelId="{3C0A96D5-F828-40B4-A5AA-6B3FCB18EF24}" type="pres">
      <dgm:prSet presAssocID="{A5750D1E-B239-4603-85E4-D5C28541649D}" presName="parTx" presStyleLbl="revTx" presStyleIdx="2" presStyleCnt="4">
        <dgm:presLayoutVars>
          <dgm:chMax val="0"/>
          <dgm:chPref val="0"/>
        </dgm:presLayoutVars>
      </dgm:prSet>
      <dgm:spPr/>
    </dgm:pt>
    <dgm:pt modelId="{0E369F81-2216-4DDB-8FA8-58B31B6A1B35}" type="pres">
      <dgm:prSet presAssocID="{83C8D2A3-AC22-4846-B0CD-AC7DB94EC6D4}" presName="sibTrans" presStyleCnt="0"/>
      <dgm:spPr/>
    </dgm:pt>
    <dgm:pt modelId="{80158443-6264-45D9-883A-0B1E6FC1FC0F}" type="pres">
      <dgm:prSet presAssocID="{B1593B6B-F28A-44F0-BD18-43F4D6681806}" presName="compNode" presStyleCnt="0"/>
      <dgm:spPr/>
    </dgm:pt>
    <dgm:pt modelId="{80B89FDE-BDDF-4B9E-93B5-1A281A3E8480}" type="pres">
      <dgm:prSet presAssocID="{B1593B6B-F28A-44F0-BD18-43F4D6681806}" presName="bgRect" presStyleLbl="bgShp" presStyleIdx="3" presStyleCnt="4"/>
      <dgm:spPr/>
    </dgm:pt>
    <dgm:pt modelId="{7A582558-C064-4DE0-9D3A-25F3846ADA95}" type="pres">
      <dgm:prSet presAssocID="{B1593B6B-F28A-44F0-BD18-43F4D6681806}"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Suburban scene"/>
        </a:ext>
      </dgm:extLst>
    </dgm:pt>
    <dgm:pt modelId="{4303A68C-7C59-4401-AC38-62B416732F1E}" type="pres">
      <dgm:prSet presAssocID="{B1593B6B-F28A-44F0-BD18-43F4D6681806}" presName="spaceRect" presStyleCnt="0"/>
      <dgm:spPr/>
    </dgm:pt>
    <dgm:pt modelId="{BF12C0A2-EADD-471B-9C95-54900B66C41B}" type="pres">
      <dgm:prSet presAssocID="{B1593B6B-F28A-44F0-BD18-43F4D6681806}" presName="parTx" presStyleLbl="revTx" presStyleIdx="3" presStyleCnt="4">
        <dgm:presLayoutVars>
          <dgm:chMax val="0"/>
          <dgm:chPref val="0"/>
        </dgm:presLayoutVars>
      </dgm:prSet>
      <dgm:spPr/>
    </dgm:pt>
  </dgm:ptLst>
  <dgm:cxnLst>
    <dgm:cxn modelId="{9583771A-DF55-424A-AF34-FC1B1AB8BCB9}" type="presOf" srcId="{2A594D98-7DC0-48D1-960A-47D65F57D52D}" destId="{036E34CC-A85A-41DB-8591-634C8EF53AE7}" srcOrd="0" destOrd="0" presId="urn:microsoft.com/office/officeart/2018/2/layout/IconVerticalSolidList"/>
    <dgm:cxn modelId="{C561752D-A6D3-4F77-9BAE-0411E69F800C}" type="presOf" srcId="{B1593B6B-F28A-44F0-BD18-43F4D6681806}" destId="{BF12C0A2-EADD-471B-9C95-54900B66C41B}" srcOrd="0" destOrd="0" presId="urn:microsoft.com/office/officeart/2018/2/layout/IconVerticalSolidList"/>
    <dgm:cxn modelId="{D6CF1933-2DD4-4EFE-A835-D00535165B07}" type="presOf" srcId="{DDA5E58B-2630-4E09-B5B9-AB35654292BF}" destId="{945B192A-AF12-47E8-8BD8-84FA43AFB57A}" srcOrd="0" destOrd="0" presId="urn:microsoft.com/office/officeart/2018/2/layout/IconVerticalSolidList"/>
    <dgm:cxn modelId="{DB82243C-BC51-4ABD-B242-0D1A0F580C17}" type="presOf" srcId="{A5750D1E-B239-4603-85E4-D5C28541649D}" destId="{3C0A96D5-F828-40B4-A5AA-6B3FCB18EF24}" srcOrd="0" destOrd="0" presId="urn:microsoft.com/office/officeart/2018/2/layout/IconVerticalSolidList"/>
    <dgm:cxn modelId="{50622E45-0826-447A-9CEC-78D1F0998DC4}" srcId="{DDA5E58B-2630-4E09-B5B9-AB35654292BF}" destId="{45BCE7CC-A17E-4E6C-9D1C-A9EB371DB939}" srcOrd="0" destOrd="0" parTransId="{5B77EEC6-B9D0-4B4C-8DD2-AF8E3FE04771}" sibTransId="{A09892DB-E85D-43ED-8B92-47318561650A}"/>
    <dgm:cxn modelId="{4A947B7C-872C-4EF5-8BF1-77E2BA189109}" type="presOf" srcId="{45BCE7CC-A17E-4E6C-9D1C-A9EB371DB939}" destId="{958AC044-C298-4B4A-8038-65D2B8C03699}" srcOrd="0" destOrd="0" presId="urn:microsoft.com/office/officeart/2018/2/layout/IconVerticalSolidList"/>
    <dgm:cxn modelId="{77AA2F87-DCC2-477C-81B7-B6726852F165}" srcId="{DDA5E58B-2630-4E09-B5B9-AB35654292BF}" destId="{2A594D98-7DC0-48D1-960A-47D65F57D52D}" srcOrd="1" destOrd="0" parTransId="{37D86706-2FAC-4185-AC4C-C05739FB27C6}" sibTransId="{B283075A-AA04-4D8E-AFD6-3B8B6B4618A9}"/>
    <dgm:cxn modelId="{E5849A88-24D3-4912-A4C1-EC7F5CEFC75A}" srcId="{DDA5E58B-2630-4E09-B5B9-AB35654292BF}" destId="{A5750D1E-B239-4603-85E4-D5C28541649D}" srcOrd="2" destOrd="0" parTransId="{45F3A387-C7F7-4B6A-8304-E088111AE11C}" sibTransId="{83C8D2A3-AC22-4846-B0CD-AC7DB94EC6D4}"/>
    <dgm:cxn modelId="{7830E9C6-40FB-4BFE-875B-4B8DAC70A2D0}" srcId="{DDA5E58B-2630-4E09-B5B9-AB35654292BF}" destId="{B1593B6B-F28A-44F0-BD18-43F4D6681806}" srcOrd="3" destOrd="0" parTransId="{249B8A39-78A4-4405-85E8-195C294CA8C2}" sibTransId="{BF4E13DA-8AA4-45DF-8633-944F118B6DCF}"/>
    <dgm:cxn modelId="{0715704B-C60C-44ED-B9E0-348FA5237C85}" type="presParOf" srcId="{945B192A-AF12-47E8-8BD8-84FA43AFB57A}" destId="{BC34137E-24F9-4F9D-84C6-749444B8C18E}" srcOrd="0" destOrd="0" presId="urn:microsoft.com/office/officeart/2018/2/layout/IconVerticalSolidList"/>
    <dgm:cxn modelId="{28F90B21-A443-4B97-A8B5-550DFEEC2A77}" type="presParOf" srcId="{BC34137E-24F9-4F9D-84C6-749444B8C18E}" destId="{9ECE49BD-B3BE-43C6-871D-45FFDF5F64FC}" srcOrd="0" destOrd="0" presId="urn:microsoft.com/office/officeart/2018/2/layout/IconVerticalSolidList"/>
    <dgm:cxn modelId="{4CCFFE0C-6E39-4C0F-A189-4769A8FFE6ED}" type="presParOf" srcId="{BC34137E-24F9-4F9D-84C6-749444B8C18E}" destId="{78BADE4F-BEB3-4C47-B84A-06332AF5B5F7}" srcOrd="1" destOrd="0" presId="urn:microsoft.com/office/officeart/2018/2/layout/IconVerticalSolidList"/>
    <dgm:cxn modelId="{13070838-CDBA-49E7-9AD3-087AC43EE012}" type="presParOf" srcId="{BC34137E-24F9-4F9D-84C6-749444B8C18E}" destId="{169F9962-C2D9-4F87-8355-5BEF53914530}" srcOrd="2" destOrd="0" presId="urn:microsoft.com/office/officeart/2018/2/layout/IconVerticalSolidList"/>
    <dgm:cxn modelId="{BC573CBD-1ED3-476E-8BB0-C323750FF5B1}" type="presParOf" srcId="{BC34137E-24F9-4F9D-84C6-749444B8C18E}" destId="{958AC044-C298-4B4A-8038-65D2B8C03699}" srcOrd="3" destOrd="0" presId="urn:microsoft.com/office/officeart/2018/2/layout/IconVerticalSolidList"/>
    <dgm:cxn modelId="{CE4B9CA8-8B56-45A5-B578-26F0646D943C}" type="presParOf" srcId="{945B192A-AF12-47E8-8BD8-84FA43AFB57A}" destId="{2114EFC7-BBFF-4EE6-958D-FA08D7167B48}" srcOrd="1" destOrd="0" presId="urn:microsoft.com/office/officeart/2018/2/layout/IconVerticalSolidList"/>
    <dgm:cxn modelId="{6AD98E12-D5FC-4EA0-AEED-90EBCD2E7169}" type="presParOf" srcId="{945B192A-AF12-47E8-8BD8-84FA43AFB57A}" destId="{8F349880-88B2-4AC6-BEF7-EC036C999A03}" srcOrd="2" destOrd="0" presId="urn:microsoft.com/office/officeart/2018/2/layout/IconVerticalSolidList"/>
    <dgm:cxn modelId="{C0084374-1F94-4C1E-B51F-9017C933BEBD}" type="presParOf" srcId="{8F349880-88B2-4AC6-BEF7-EC036C999A03}" destId="{70BEE799-77AF-4A52-BD4F-BA6D45078799}" srcOrd="0" destOrd="0" presId="urn:microsoft.com/office/officeart/2018/2/layout/IconVerticalSolidList"/>
    <dgm:cxn modelId="{D4694FC1-5032-42BA-AA90-45627F335CB5}" type="presParOf" srcId="{8F349880-88B2-4AC6-BEF7-EC036C999A03}" destId="{4EF4CF84-DD6D-47B6-9021-25F4DD8C3935}" srcOrd="1" destOrd="0" presId="urn:microsoft.com/office/officeart/2018/2/layout/IconVerticalSolidList"/>
    <dgm:cxn modelId="{D2FC7F26-D3D8-437A-A3F8-9F4E09E665C3}" type="presParOf" srcId="{8F349880-88B2-4AC6-BEF7-EC036C999A03}" destId="{BEE526DC-5C2A-45EC-B5C4-02D29F7EF922}" srcOrd="2" destOrd="0" presId="urn:microsoft.com/office/officeart/2018/2/layout/IconVerticalSolidList"/>
    <dgm:cxn modelId="{18CCA4EE-8E84-40E5-8EB5-F206EDCC7904}" type="presParOf" srcId="{8F349880-88B2-4AC6-BEF7-EC036C999A03}" destId="{036E34CC-A85A-41DB-8591-634C8EF53AE7}" srcOrd="3" destOrd="0" presId="urn:microsoft.com/office/officeart/2018/2/layout/IconVerticalSolidList"/>
    <dgm:cxn modelId="{E05EDEB1-C4F5-4630-9B54-5DF3671201A0}" type="presParOf" srcId="{945B192A-AF12-47E8-8BD8-84FA43AFB57A}" destId="{36B75634-99D1-4473-8878-92DA3D4CA399}" srcOrd="3" destOrd="0" presId="urn:microsoft.com/office/officeart/2018/2/layout/IconVerticalSolidList"/>
    <dgm:cxn modelId="{4CE401AD-6E94-4FE3-BFFC-D73C918AAD89}" type="presParOf" srcId="{945B192A-AF12-47E8-8BD8-84FA43AFB57A}" destId="{F601BA30-ADFA-4B98-A682-FA73C3225831}" srcOrd="4" destOrd="0" presId="urn:microsoft.com/office/officeart/2018/2/layout/IconVerticalSolidList"/>
    <dgm:cxn modelId="{A295D459-F5AA-4D48-BF22-0FD1321EBE1E}" type="presParOf" srcId="{F601BA30-ADFA-4B98-A682-FA73C3225831}" destId="{0CDD4FC4-FD47-4F4C-AF6A-9D50F004B957}" srcOrd="0" destOrd="0" presId="urn:microsoft.com/office/officeart/2018/2/layout/IconVerticalSolidList"/>
    <dgm:cxn modelId="{A74A06AB-60DA-40B5-8C43-4143291A9D1C}" type="presParOf" srcId="{F601BA30-ADFA-4B98-A682-FA73C3225831}" destId="{7D63A627-076F-4B55-90BC-E3B042E57A13}" srcOrd="1" destOrd="0" presId="urn:microsoft.com/office/officeart/2018/2/layout/IconVerticalSolidList"/>
    <dgm:cxn modelId="{25F94C25-D2AC-4854-8DD5-004DD4F4430A}" type="presParOf" srcId="{F601BA30-ADFA-4B98-A682-FA73C3225831}" destId="{8BBA2536-5F3A-46FD-9E76-6C053E406945}" srcOrd="2" destOrd="0" presId="urn:microsoft.com/office/officeart/2018/2/layout/IconVerticalSolidList"/>
    <dgm:cxn modelId="{298CFDA0-0D7F-4BEC-A33B-DF11551F5A76}" type="presParOf" srcId="{F601BA30-ADFA-4B98-A682-FA73C3225831}" destId="{3C0A96D5-F828-40B4-A5AA-6B3FCB18EF24}" srcOrd="3" destOrd="0" presId="urn:microsoft.com/office/officeart/2018/2/layout/IconVerticalSolidList"/>
    <dgm:cxn modelId="{8E7F4242-FFE2-4051-9F99-A23073746CCD}" type="presParOf" srcId="{945B192A-AF12-47E8-8BD8-84FA43AFB57A}" destId="{0E369F81-2216-4DDB-8FA8-58B31B6A1B35}" srcOrd="5" destOrd="0" presId="urn:microsoft.com/office/officeart/2018/2/layout/IconVerticalSolidList"/>
    <dgm:cxn modelId="{6C9A48D3-51FE-416B-BC5E-9153FF400A15}" type="presParOf" srcId="{945B192A-AF12-47E8-8BD8-84FA43AFB57A}" destId="{80158443-6264-45D9-883A-0B1E6FC1FC0F}" srcOrd="6" destOrd="0" presId="urn:microsoft.com/office/officeart/2018/2/layout/IconVerticalSolidList"/>
    <dgm:cxn modelId="{644090E7-90E6-472D-88B8-EEAC55B9DC0B}" type="presParOf" srcId="{80158443-6264-45D9-883A-0B1E6FC1FC0F}" destId="{80B89FDE-BDDF-4B9E-93B5-1A281A3E8480}" srcOrd="0" destOrd="0" presId="urn:microsoft.com/office/officeart/2018/2/layout/IconVerticalSolidList"/>
    <dgm:cxn modelId="{9E0E9A2D-A52D-41CC-8924-9B1CFA93522B}" type="presParOf" srcId="{80158443-6264-45D9-883A-0B1E6FC1FC0F}" destId="{7A582558-C064-4DE0-9D3A-25F3846ADA95}" srcOrd="1" destOrd="0" presId="urn:microsoft.com/office/officeart/2018/2/layout/IconVerticalSolidList"/>
    <dgm:cxn modelId="{BCF8170C-A7CE-4A53-B4AA-D437B2BFC127}" type="presParOf" srcId="{80158443-6264-45D9-883A-0B1E6FC1FC0F}" destId="{4303A68C-7C59-4401-AC38-62B416732F1E}" srcOrd="2" destOrd="0" presId="urn:microsoft.com/office/officeart/2018/2/layout/IconVerticalSolidList"/>
    <dgm:cxn modelId="{721C5E00-1D1A-48F4-A3CE-215880C732A0}" type="presParOf" srcId="{80158443-6264-45D9-883A-0B1E6FC1FC0F}" destId="{BF12C0A2-EADD-471B-9C95-54900B66C41B}"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DB95BB-64DD-469C-89E7-188A3897C317}">
      <dsp:nvSpPr>
        <dsp:cNvPr id="0" name=""/>
        <dsp:cNvSpPr/>
      </dsp:nvSpPr>
      <dsp:spPr>
        <a:xfrm>
          <a:off x="0" y="800734"/>
          <a:ext cx="5607050" cy="147828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E8783B5-0708-4B4F-8ECB-A7FC73FD8F39}">
      <dsp:nvSpPr>
        <dsp:cNvPr id="0" name=""/>
        <dsp:cNvSpPr/>
      </dsp:nvSpPr>
      <dsp:spPr>
        <a:xfrm>
          <a:off x="447179" y="1133347"/>
          <a:ext cx="813054" cy="81305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69D5266-DBD1-4A25-B71F-B77E14661A11}">
      <dsp:nvSpPr>
        <dsp:cNvPr id="0" name=""/>
        <dsp:cNvSpPr/>
      </dsp:nvSpPr>
      <dsp:spPr>
        <a:xfrm>
          <a:off x="1707413" y="800734"/>
          <a:ext cx="3899636" cy="1478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51" tIns="156451" rIns="156451" bIns="156451" numCol="1" spcCol="1270" anchor="ctr" anchorCtr="0">
          <a:noAutofit/>
        </a:bodyPr>
        <a:lstStyle/>
        <a:p>
          <a:pPr marL="0" lvl="0" indent="0" algn="l" defTabSz="1111250">
            <a:lnSpc>
              <a:spcPct val="90000"/>
            </a:lnSpc>
            <a:spcBef>
              <a:spcPct val="0"/>
            </a:spcBef>
            <a:spcAft>
              <a:spcPct val="35000"/>
            </a:spcAft>
            <a:buNone/>
          </a:pPr>
          <a:r>
            <a:rPr lang="nl-NL" sz="2500" kern="1200"/>
            <a:t>Begeleidingsplannen </a:t>
          </a:r>
          <a:endParaRPr lang="en-US" sz="2500" kern="1200"/>
        </a:p>
      </dsp:txBody>
      <dsp:txXfrm>
        <a:off x="1707413" y="800734"/>
        <a:ext cx="3899636" cy="1478280"/>
      </dsp:txXfrm>
    </dsp:sp>
    <dsp:sp modelId="{95C00188-894F-4EAF-9FBC-195402F9A1CA}">
      <dsp:nvSpPr>
        <dsp:cNvPr id="0" name=""/>
        <dsp:cNvSpPr/>
      </dsp:nvSpPr>
      <dsp:spPr>
        <a:xfrm>
          <a:off x="0" y="2648585"/>
          <a:ext cx="5607050" cy="1478280"/>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7E9D4ED-0DB7-437B-A30B-C2AC10D58213}">
      <dsp:nvSpPr>
        <dsp:cNvPr id="0" name=""/>
        <dsp:cNvSpPr/>
      </dsp:nvSpPr>
      <dsp:spPr>
        <a:xfrm>
          <a:off x="447179" y="2981198"/>
          <a:ext cx="813054" cy="81305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4A693496-C104-4698-886B-97C242CE2D54}">
      <dsp:nvSpPr>
        <dsp:cNvPr id="0" name=""/>
        <dsp:cNvSpPr/>
      </dsp:nvSpPr>
      <dsp:spPr>
        <a:xfrm>
          <a:off x="1707413" y="2648585"/>
          <a:ext cx="3899636" cy="1478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51" tIns="156451" rIns="156451" bIns="156451" numCol="1" spcCol="1270" anchor="ctr" anchorCtr="0">
          <a:noAutofit/>
        </a:bodyPr>
        <a:lstStyle/>
        <a:p>
          <a:pPr marL="0" lvl="0" indent="0" algn="l" defTabSz="1111250">
            <a:lnSpc>
              <a:spcPct val="90000"/>
            </a:lnSpc>
            <a:spcBef>
              <a:spcPct val="0"/>
            </a:spcBef>
            <a:spcAft>
              <a:spcPct val="35000"/>
            </a:spcAft>
            <a:buNone/>
          </a:pPr>
          <a:r>
            <a:rPr lang="nl-NL" sz="2500" kern="1200"/>
            <a:t>Zijn er nog vragen n.a.v. de te moeten leren hoofdstukken?</a:t>
          </a:r>
          <a:endParaRPr lang="en-US" sz="2500" kern="1200"/>
        </a:p>
      </dsp:txBody>
      <dsp:txXfrm>
        <a:off x="1707413" y="2648585"/>
        <a:ext cx="3899636" cy="147828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4204FC-9167-4101-87D0-5ADB0F5D52AF}">
      <dsp:nvSpPr>
        <dsp:cNvPr id="0" name=""/>
        <dsp:cNvSpPr/>
      </dsp:nvSpPr>
      <dsp:spPr>
        <a:xfrm>
          <a:off x="0" y="800734"/>
          <a:ext cx="5607050" cy="147828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6DBBF0-9CD3-4CE7-B7A1-84C6401D63DE}">
      <dsp:nvSpPr>
        <dsp:cNvPr id="0" name=""/>
        <dsp:cNvSpPr/>
      </dsp:nvSpPr>
      <dsp:spPr>
        <a:xfrm>
          <a:off x="447179" y="1133347"/>
          <a:ext cx="813054" cy="81305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261C761-AC33-41D8-82F9-E78B2D5FEE0A}">
      <dsp:nvSpPr>
        <dsp:cNvPr id="0" name=""/>
        <dsp:cNvSpPr/>
      </dsp:nvSpPr>
      <dsp:spPr>
        <a:xfrm>
          <a:off x="1707413" y="800734"/>
          <a:ext cx="3899636" cy="1478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51" tIns="156451" rIns="156451" bIns="156451" numCol="1" spcCol="1270" anchor="ctr" anchorCtr="0">
          <a:noAutofit/>
        </a:bodyPr>
        <a:lstStyle/>
        <a:p>
          <a:pPr marL="0" lvl="0" indent="0" algn="l" defTabSz="933450">
            <a:lnSpc>
              <a:spcPct val="90000"/>
            </a:lnSpc>
            <a:spcBef>
              <a:spcPct val="0"/>
            </a:spcBef>
            <a:spcAft>
              <a:spcPct val="35000"/>
            </a:spcAft>
            <a:buNone/>
          </a:pPr>
          <a:r>
            <a:rPr lang="nl-NL" sz="2100" kern="1200"/>
            <a:t>Een vrijwilliger kiest er zelf voor om onbetaald werk te doen voor anderen of de maatschappij</a:t>
          </a:r>
          <a:endParaRPr lang="en-US" sz="2100" kern="1200"/>
        </a:p>
      </dsp:txBody>
      <dsp:txXfrm>
        <a:off x="1707413" y="800734"/>
        <a:ext cx="3899636" cy="1478280"/>
      </dsp:txXfrm>
    </dsp:sp>
    <dsp:sp modelId="{EFBFD64E-CFE1-4935-A12E-88F90EB9ECE4}">
      <dsp:nvSpPr>
        <dsp:cNvPr id="0" name=""/>
        <dsp:cNvSpPr/>
      </dsp:nvSpPr>
      <dsp:spPr>
        <a:xfrm>
          <a:off x="0" y="2648585"/>
          <a:ext cx="5607050" cy="147828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9E63B2F-6041-48FC-9231-585A4BD065B1}">
      <dsp:nvSpPr>
        <dsp:cNvPr id="0" name=""/>
        <dsp:cNvSpPr/>
      </dsp:nvSpPr>
      <dsp:spPr>
        <a:xfrm>
          <a:off x="447179" y="2981198"/>
          <a:ext cx="813054" cy="81305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05A8FF2-6196-4086-B818-99EE6C64AD7A}">
      <dsp:nvSpPr>
        <dsp:cNvPr id="0" name=""/>
        <dsp:cNvSpPr/>
      </dsp:nvSpPr>
      <dsp:spPr>
        <a:xfrm>
          <a:off x="1707413" y="2648585"/>
          <a:ext cx="3899636" cy="1478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6451" tIns="156451" rIns="156451" bIns="156451" numCol="1" spcCol="1270" anchor="ctr" anchorCtr="0">
          <a:noAutofit/>
        </a:bodyPr>
        <a:lstStyle/>
        <a:p>
          <a:pPr marL="0" lvl="0" indent="0" algn="l" defTabSz="933450">
            <a:lnSpc>
              <a:spcPct val="90000"/>
            </a:lnSpc>
            <a:spcBef>
              <a:spcPct val="0"/>
            </a:spcBef>
            <a:spcAft>
              <a:spcPct val="35000"/>
            </a:spcAft>
            <a:buNone/>
          </a:pPr>
          <a:r>
            <a:rPr lang="nl-NL" sz="2100" kern="1200"/>
            <a:t>Het is een bewuste keuze en de vrijwilliger bepaalt meestal zelf hoelang hij/zij het werk blijft doen</a:t>
          </a:r>
          <a:endParaRPr lang="en-US" sz="2100" kern="1200"/>
        </a:p>
      </dsp:txBody>
      <dsp:txXfrm>
        <a:off x="1707413" y="2648585"/>
        <a:ext cx="3899636" cy="147828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CE49BD-B3BE-43C6-871D-45FFDF5F64FC}">
      <dsp:nvSpPr>
        <dsp:cNvPr id="0" name=""/>
        <dsp:cNvSpPr/>
      </dsp:nvSpPr>
      <dsp:spPr>
        <a:xfrm>
          <a:off x="0" y="2190"/>
          <a:ext cx="6151562" cy="1109993"/>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8BADE4F-BEB3-4C47-B84A-06332AF5B5F7}">
      <dsp:nvSpPr>
        <dsp:cNvPr id="0" name=""/>
        <dsp:cNvSpPr/>
      </dsp:nvSpPr>
      <dsp:spPr>
        <a:xfrm>
          <a:off x="335773" y="251938"/>
          <a:ext cx="610496" cy="610496"/>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958AC044-C298-4B4A-8038-65D2B8C03699}">
      <dsp:nvSpPr>
        <dsp:cNvPr id="0" name=""/>
        <dsp:cNvSpPr/>
      </dsp:nvSpPr>
      <dsp:spPr>
        <a:xfrm>
          <a:off x="1282042" y="2190"/>
          <a:ext cx="4869520"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711200">
            <a:lnSpc>
              <a:spcPct val="90000"/>
            </a:lnSpc>
            <a:spcBef>
              <a:spcPct val="0"/>
            </a:spcBef>
            <a:spcAft>
              <a:spcPct val="35000"/>
            </a:spcAft>
            <a:buNone/>
          </a:pPr>
          <a:r>
            <a:rPr lang="nl-NL" sz="1600" kern="1200"/>
            <a:t>Mantelzorg gaat over de zorg aan een bekende uit de direct leefomgeving. De mantelzorger heeft een persoonlijke band met de persoon die hulp nodig heeft.</a:t>
          </a:r>
          <a:endParaRPr lang="en-US" sz="1600" kern="1200"/>
        </a:p>
      </dsp:txBody>
      <dsp:txXfrm>
        <a:off x="1282042" y="2190"/>
        <a:ext cx="4869520" cy="1109993"/>
      </dsp:txXfrm>
    </dsp:sp>
    <dsp:sp modelId="{70BEE799-77AF-4A52-BD4F-BA6D45078799}">
      <dsp:nvSpPr>
        <dsp:cNvPr id="0" name=""/>
        <dsp:cNvSpPr/>
      </dsp:nvSpPr>
      <dsp:spPr>
        <a:xfrm>
          <a:off x="0" y="1389682"/>
          <a:ext cx="6151562" cy="1109993"/>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EF4CF84-DD6D-47B6-9021-25F4DD8C3935}">
      <dsp:nvSpPr>
        <dsp:cNvPr id="0" name=""/>
        <dsp:cNvSpPr/>
      </dsp:nvSpPr>
      <dsp:spPr>
        <a:xfrm>
          <a:off x="335773" y="1639430"/>
          <a:ext cx="610496" cy="610496"/>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036E34CC-A85A-41DB-8591-634C8EF53AE7}">
      <dsp:nvSpPr>
        <dsp:cNvPr id="0" name=""/>
        <dsp:cNvSpPr/>
      </dsp:nvSpPr>
      <dsp:spPr>
        <a:xfrm>
          <a:off x="1282042" y="1389682"/>
          <a:ext cx="4869520"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711200">
            <a:lnSpc>
              <a:spcPct val="90000"/>
            </a:lnSpc>
            <a:spcBef>
              <a:spcPct val="0"/>
            </a:spcBef>
            <a:spcAft>
              <a:spcPct val="35000"/>
            </a:spcAft>
            <a:buNone/>
          </a:pPr>
          <a:r>
            <a:rPr lang="nl-NL" sz="1600" kern="1200"/>
            <a:t>Wat de mantelzorger doet? Denk aan boodschappen doen en het wassen van de dierbare. In de mantelzorg kun je een onderscheid maken tussen interne mantelzorg en externe mantelzorg. </a:t>
          </a:r>
          <a:endParaRPr lang="en-US" sz="1600" kern="1200"/>
        </a:p>
      </dsp:txBody>
      <dsp:txXfrm>
        <a:off x="1282042" y="1389682"/>
        <a:ext cx="4869520" cy="1109993"/>
      </dsp:txXfrm>
    </dsp:sp>
    <dsp:sp modelId="{0CDD4FC4-FD47-4F4C-AF6A-9D50F004B957}">
      <dsp:nvSpPr>
        <dsp:cNvPr id="0" name=""/>
        <dsp:cNvSpPr/>
      </dsp:nvSpPr>
      <dsp:spPr>
        <a:xfrm>
          <a:off x="0" y="2777174"/>
          <a:ext cx="6151562" cy="1109993"/>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D63A627-076F-4B55-90BC-E3B042E57A13}">
      <dsp:nvSpPr>
        <dsp:cNvPr id="0" name=""/>
        <dsp:cNvSpPr/>
      </dsp:nvSpPr>
      <dsp:spPr>
        <a:xfrm>
          <a:off x="335773" y="3026922"/>
          <a:ext cx="610496" cy="610496"/>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3C0A96D5-F828-40B4-A5AA-6B3FCB18EF24}">
      <dsp:nvSpPr>
        <dsp:cNvPr id="0" name=""/>
        <dsp:cNvSpPr/>
      </dsp:nvSpPr>
      <dsp:spPr>
        <a:xfrm>
          <a:off x="1282042" y="2777174"/>
          <a:ext cx="4869520"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711200">
            <a:lnSpc>
              <a:spcPct val="90000"/>
            </a:lnSpc>
            <a:spcBef>
              <a:spcPct val="0"/>
            </a:spcBef>
            <a:spcAft>
              <a:spcPct val="35000"/>
            </a:spcAft>
            <a:buNone/>
          </a:pPr>
          <a:r>
            <a:rPr lang="nl-NL" sz="1600" kern="1200"/>
            <a:t>Bij </a:t>
          </a:r>
          <a:r>
            <a:rPr lang="nl-NL" sz="1600" b="1" kern="1200"/>
            <a:t>interne mantelzorg</a:t>
          </a:r>
          <a:r>
            <a:rPr lang="nl-NL" sz="1600" kern="1200"/>
            <a:t> woont de mantelzorger samen met de hulpbehoevende. Denk hierbij aan de partner of inwonende kinderen. </a:t>
          </a:r>
          <a:endParaRPr lang="en-US" sz="1600" kern="1200"/>
        </a:p>
      </dsp:txBody>
      <dsp:txXfrm>
        <a:off x="1282042" y="2777174"/>
        <a:ext cx="4869520" cy="1109993"/>
      </dsp:txXfrm>
    </dsp:sp>
    <dsp:sp modelId="{80B89FDE-BDDF-4B9E-93B5-1A281A3E8480}">
      <dsp:nvSpPr>
        <dsp:cNvPr id="0" name=""/>
        <dsp:cNvSpPr/>
      </dsp:nvSpPr>
      <dsp:spPr>
        <a:xfrm>
          <a:off x="0" y="4164666"/>
          <a:ext cx="6151562" cy="1109993"/>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582558-C064-4DE0-9D3A-25F3846ADA95}">
      <dsp:nvSpPr>
        <dsp:cNvPr id="0" name=""/>
        <dsp:cNvSpPr/>
      </dsp:nvSpPr>
      <dsp:spPr>
        <a:xfrm>
          <a:off x="335773" y="4414414"/>
          <a:ext cx="610496" cy="610496"/>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270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F12C0A2-EADD-471B-9C95-54900B66C41B}">
      <dsp:nvSpPr>
        <dsp:cNvPr id="0" name=""/>
        <dsp:cNvSpPr/>
      </dsp:nvSpPr>
      <dsp:spPr>
        <a:xfrm>
          <a:off x="1282042" y="4164666"/>
          <a:ext cx="4869520" cy="110999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17474" tIns="117474" rIns="117474" bIns="117474" numCol="1" spcCol="1270" anchor="ctr" anchorCtr="0">
          <a:noAutofit/>
        </a:bodyPr>
        <a:lstStyle/>
        <a:p>
          <a:pPr marL="0" lvl="0" indent="0" algn="l" defTabSz="711200">
            <a:lnSpc>
              <a:spcPct val="90000"/>
            </a:lnSpc>
            <a:spcBef>
              <a:spcPct val="0"/>
            </a:spcBef>
            <a:spcAft>
              <a:spcPct val="35000"/>
            </a:spcAft>
            <a:buNone/>
          </a:pPr>
          <a:r>
            <a:rPr lang="nl-NL" sz="1600" kern="1200"/>
            <a:t>Bij </a:t>
          </a:r>
          <a:r>
            <a:rPr lang="nl-NL" sz="1600" b="1" kern="1200"/>
            <a:t>externe mantelzorg</a:t>
          </a:r>
          <a:r>
            <a:rPr lang="nl-NL" sz="1600" kern="1200"/>
            <a:t> wonen de mantelzorger en de hulpbehoevende niet in hetzelfde huis. Dit zijn vaak kinderen, vrienden of buren.</a:t>
          </a:r>
          <a:endParaRPr lang="en-US" sz="1600" kern="1200"/>
        </a:p>
      </dsp:txBody>
      <dsp:txXfrm>
        <a:off x="1282042" y="4164666"/>
        <a:ext cx="4869520" cy="1109993"/>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nl-NL"/>
              <a:t>Klik om stijl te bewerken</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nl-NL"/>
              <a:t>Klik om stijl te bewerken</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1160EA64-D806-43AC-9DF2-F8C432F32B4C}" type="datetimeFigureOut">
              <a:rPr lang="en-US" dirty="0"/>
              <a:t>1/20/2020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‹nr.›</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1/20/2020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1583436" y="3143250"/>
            <a:ext cx="4270248" cy="259677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7" name="Date Placeholder 6"/>
          <p:cNvSpPr>
            <a:spLocks noGrp="1"/>
          </p:cNvSpPr>
          <p:nvPr>
            <p:ph type="dt" sz="half" idx="10"/>
          </p:nvPr>
        </p:nvSpPr>
        <p:spPr/>
        <p:txBody>
          <a:bodyPr/>
          <a:lstStyle/>
          <a:p>
            <a:fld id="{4F7D4976-E339-4826-83B7-FBD03F55ECF8}" type="datetimeFigureOut">
              <a:rPr lang="en-US" dirty="0"/>
              <a:t>1/20/2020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‹nr.›</a:t>
            </a:fld>
            <a:endParaRPr lang="en-US" dirty="0"/>
          </a:p>
        </p:txBody>
      </p:sp>
      <p:sp>
        <p:nvSpPr>
          <p:cNvPr id="10" name="Title 9"/>
          <p:cNvSpPr>
            <a:spLocks noGrp="1"/>
          </p:cNvSpPr>
          <p:nvPr>
            <p:ph type="title"/>
          </p:nvPr>
        </p:nvSpPr>
        <p:spPr/>
        <p:txBody>
          <a:bodyPr/>
          <a:lstStyle/>
          <a:p>
            <a:r>
              <a:rPr lang="nl-NL"/>
              <a:t>Klik om stijl te bewerken</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nl-NL"/>
              <a:t>Klik om stijl te bewerken</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9" name="Date Placeholder 8"/>
          <p:cNvSpPr>
            <a:spLocks noGrp="1"/>
          </p:cNvSpPr>
          <p:nvPr>
            <p:ph type="dt" sz="half" idx="10"/>
          </p:nvPr>
        </p:nvSpPr>
        <p:spPr/>
        <p:txBody>
          <a:bodyPr/>
          <a:lstStyle/>
          <a:p>
            <a:fld id="{D1BE4249-C0D0-4B06-8692-E8BB871AF643}" type="datetimeFigureOut">
              <a:rPr lang="en-US" dirty="0"/>
              <a:t>1/20/2020</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nl-NL"/>
              <a:t>Klik om stijl te bewerken</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1/20/2020</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1/20/2020</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B85D91-A97F-4013-B3D9-83AE2178AF1F}"/>
              </a:ext>
            </a:extLst>
          </p:cNvPr>
          <p:cNvSpPr>
            <a:spLocks noGrp="1"/>
          </p:cNvSpPr>
          <p:nvPr>
            <p:ph type="ctrTitle"/>
          </p:nvPr>
        </p:nvSpPr>
        <p:spPr/>
        <p:txBody>
          <a:bodyPr/>
          <a:lstStyle/>
          <a:p>
            <a:r>
              <a:rPr lang="nl-NL" dirty="0"/>
              <a:t>Gesprekstechnieken</a:t>
            </a:r>
          </a:p>
        </p:txBody>
      </p:sp>
      <p:sp>
        <p:nvSpPr>
          <p:cNvPr id="3" name="Ondertitel 2">
            <a:extLst>
              <a:ext uri="{FF2B5EF4-FFF2-40B4-BE49-F238E27FC236}">
                <a16:creationId xmlns:a16="http://schemas.microsoft.com/office/drawing/2014/main" id="{C4968B12-3A54-421B-A7B1-F3B305B95BBA}"/>
              </a:ext>
            </a:extLst>
          </p:cNvPr>
          <p:cNvSpPr>
            <a:spLocks noGrp="1"/>
          </p:cNvSpPr>
          <p:nvPr>
            <p:ph type="subTitle" idx="1"/>
          </p:nvPr>
        </p:nvSpPr>
        <p:spPr/>
        <p:txBody>
          <a:bodyPr/>
          <a:lstStyle/>
          <a:p>
            <a:r>
              <a:rPr lang="nl-NL" dirty="0"/>
              <a:t>Les zeven</a:t>
            </a:r>
          </a:p>
        </p:txBody>
      </p:sp>
    </p:spTree>
    <p:extLst>
      <p:ext uri="{BB962C8B-B14F-4D97-AF65-F5344CB8AC3E}">
        <p14:creationId xmlns:p14="http://schemas.microsoft.com/office/powerpoint/2010/main" val="922507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3530FE0-C542-45A1-BCD8-935787009C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624625" y="640080"/>
            <a:ext cx="8924024" cy="5200996"/>
          </a:xfrm>
          <a:prstGeom prst="rect">
            <a:avLst/>
          </a:prstGeom>
          <a:noFill/>
          <a:ln w="317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F2A658D9-F185-44F1-BA33-D50320D1D0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11817" y="825096"/>
            <a:ext cx="8549640" cy="4830965"/>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349" y="1443035"/>
            <a:ext cx="3971932" cy="3971930"/>
          </a:xfrm>
          <a:prstGeom prst="ellipse">
            <a:avLst/>
          </a:prstGeom>
          <a:solidFill>
            <a:srgbClr val="FFFFFF"/>
          </a:solidFill>
          <a:ln w="3175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50DD10C-7C42-4255-AF33-304B29DEE7D5}"/>
              </a:ext>
            </a:extLst>
          </p:cNvPr>
          <p:cNvSpPr>
            <a:spLocks noGrp="1"/>
          </p:cNvSpPr>
          <p:nvPr>
            <p:ph type="title"/>
          </p:nvPr>
        </p:nvSpPr>
        <p:spPr>
          <a:xfrm>
            <a:off x="786799" y="1586484"/>
            <a:ext cx="3685032" cy="3685032"/>
          </a:xfrm>
          <a:prstGeom prst="ellipse">
            <a:avLst/>
          </a:prstGeom>
          <a:solidFill>
            <a:srgbClr val="000000"/>
          </a:solidFill>
          <a:ln>
            <a:noFill/>
          </a:ln>
        </p:spPr>
        <p:txBody>
          <a:bodyPr>
            <a:normAutofit/>
          </a:bodyPr>
          <a:lstStyle/>
          <a:p>
            <a:r>
              <a:rPr lang="nl-NL" sz="2300">
                <a:solidFill>
                  <a:srgbClr val="FFFFFF"/>
                </a:solidFill>
              </a:rPr>
              <a:t>Belang vrijwilligers</a:t>
            </a:r>
          </a:p>
        </p:txBody>
      </p:sp>
      <p:sp>
        <p:nvSpPr>
          <p:cNvPr id="3" name="Tijdelijke aanduiding voor inhoud 2">
            <a:extLst>
              <a:ext uri="{FF2B5EF4-FFF2-40B4-BE49-F238E27FC236}">
                <a16:creationId xmlns:a16="http://schemas.microsoft.com/office/drawing/2014/main" id="{C5B38B22-15B5-4D6F-A0CE-C4343F1B5039}"/>
              </a:ext>
            </a:extLst>
          </p:cNvPr>
          <p:cNvSpPr>
            <a:spLocks noGrp="1"/>
          </p:cNvSpPr>
          <p:nvPr>
            <p:ph idx="1"/>
          </p:nvPr>
        </p:nvSpPr>
        <p:spPr>
          <a:xfrm>
            <a:off x="5159099" y="1283546"/>
            <a:ext cx="5715917" cy="3914063"/>
          </a:xfrm>
        </p:spPr>
        <p:txBody>
          <a:bodyPr anchor="ctr">
            <a:normAutofit/>
          </a:bodyPr>
          <a:lstStyle/>
          <a:p>
            <a:r>
              <a:rPr lang="nl-NL">
                <a:solidFill>
                  <a:srgbClr val="404040"/>
                </a:solidFill>
              </a:rPr>
              <a:t>Ondertussen zijn vrijwilligers in de zorg onmisbaar geworden. De afgelopen jaren heeft de overheid fors bezuinigd op de zorg. Veel hulpverleners zijn hun baan kwijtgeraakt en de overgebleven professionals moeten hetzelfde werk doen met minder collega’s – ze moeten dus harder werken en hebben minder tijd. Vrijwilligers doen dan het werk waarvoor de professionals geen tijd meer hebben. Het aantal vrijwilligers in de zorg is de afgelopen jaren sterk gegroeid.</a:t>
            </a:r>
          </a:p>
          <a:p>
            <a:endParaRPr lang="nl-NL">
              <a:solidFill>
                <a:srgbClr val="404040"/>
              </a:solidFill>
            </a:endParaRPr>
          </a:p>
        </p:txBody>
      </p:sp>
    </p:spTree>
    <p:extLst>
      <p:ext uri="{BB962C8B-B14F-4D97-AF65-F5344CB8AC3E}">
        <p14:creationId xmlns:p14="http://schemas.microsoft.com/office/powerpoint/2010/main" val="25248478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D7AFD47-75B1-407F-838E-CBC1104009EE}"/>
              </a:ext>
            </a:extLst>
          </p:cNvPr>
          <p:cNvSpPr>
            <a:spLocks noGrp="1"/>
          </p:cNvSpPr>
          <p:nvPr>
            <p:ph type="title"/>
          </p:nvPr>
        </p:nvSpPr>
        <p:spPr>
          <a:xfrm>
            <a:off x="640080" y="2681105"/>
            <a:ext cx="3401568" cy="1495794"/>
          </a:xfrm>
          <a:solidFill>
            <a:srgbClr val="FFFFFF"/>
          </a:solidFill>
          <a:ln>
            <a:solidFill>
              <a:srgbClr val="262626"/>
            </a:solidFill>
          </a:ln>
        </p:spPr>
        <p:txBody>
          <a:bodyPr>
            <a:normAutofit/>
          </a:bodyPr>
          <a:lstStyle/>
          <a:p>
            <a:r>
              <a:rPr lang="nl-NL" sz="2400"/>
              <a:t>mantelzorgers</a:t>
            </a:r>
          </a:p>
        </p:txBody>
      </p:sp>
      <p:graphicFrame>
        <p:nvGraphicFramePr>
          <p:cNvPr id="5" name="Tijdelijke aanduiding voor inhoud 2">
            <a:extLst>
              <a:ext uri="{FF2B5EF4-FFF2-40B4-BE49-F238E27FC236}">
                <a16:creationId xmlns:a16="http://schemas.microsoft.com/office/drawing/2014/main" id="{28F051CD-5548-4721-BBD0-4E99AFBDF429}"/>
              </a:ext>
            </a:extLst>
          </p:cNvPr>
          <p:cNvGraphicFramePr>
            <a:graphicFrameLocks noGrp="1"/>
          </p:cNvGraphicFramePr>
          <p:nvPr>
            <p:ph idx="1"/>
          </p:nvPr>
        </p:nvGraphicFramePr>
        <p:xfrm>
          <a:off x="5397500" y="639763"/>
          <a:ext cx="6151563" cy="5276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042465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68DAAF-AE74-4621-9B52-1986B84933D1}"/>
              </a:ext>
            </a:extLst>
          </p:cNvPr>
          <p:cNvSpPr>
            <a:spLocks noGrp="1"/>
          </p:cNvSpPr>
          <p:nvPr>
            <p:ph type="title"/>
          </p:nvPr>
        </p:nvSpPr>
        <p:spPr/>
        <p:txBody>
          <a:bodyPr/>
          <a:lstStyle/>
          <a:p>
            <a:r>
              <a:rPr lang="nl-NL" dirty="0"/>
              <a:t>mantelzorgers</a:t>
            </a:r>
          </a:p>
        </p:txBody>
      </p:sp>
      <p:sp>
        <p:nvSpPr>
          <p:cNvPr id="3" name="Tijdelijke aanduiding voor inhoud 2">
            <a:extLst>
              <a:ext uri="{FF2B5EF4-FFF2-40B4-BE49-F238E27FC236}">
                <a16:creationId xmlns:a16="http://schemas.microsoft.com/office/drawing/2014/main" id="{77F29C6D-0E3E-453E-929F-4CC93D6E5996}"/>
              </a:ext>
            </a:extLst>
          </p:cNvPr>
          <p:cNvSpPr>
            <a:spLocks noGrp="1"/>
          </p:cNvSpPr>
          <p:nvPr>
            <p:ph idx="1"/>
          </p:nvPr>
        </p:nvSpPr>
        <p:spPr/>
        <p:txBody>
          <a:bodyPr/>
          <a:lstStyle/>
          <a:p>
            <a:pPr marL="0" indent="0" algn="ctr">
              <a:buNone/>
            </a:pPr>
            <a:r>
              <a:rPr lang="nl-NL" dirty="0"/>
              <a:t>Er zijn in principe vier groepen mantelzorgontvangers:</a:t>
            </a:r>
          </a:p>
          <a:p>
            <a:pPr algn="ctr"/>
            <a:endParaRPr lang="nl-NL" dirty="0"/>
          </a:p>
          <a:p>
            <a:pPr marL="0" indent="0" algn="ctr">
              <a:buNone/>
            </a:pPr>
            <a:r>
              <a:rPr lang="nl-NL" dirty="0"/>
              <a:t>1. mensen met een geestelijke of lichamelijke beperking</a:t>
            </a:r>
          </a:p>
          <a:p>
            <a:pPr marL="0" indent="0" algn="ctr">
              <a:buNone/>
            </a:pPr>
            <a:r>
              <a:rPr lang="nl-NL" dirty="0"/>
              <a:t>2. mensen met een tijdelijke mentale of lichamelijke ziekte</a:t>
            </a:r>
          </a:p>
          <a:p>
            <a:pPr marL="0" indent="0" algn="ctr">
              <a:buNone/>
            </a:pPr>
            <a:r>
              <a:rPr lang="nl-NL" dirty="0"/>
              <a:t>3. mensen met een chronische ziekte</a:t>
            </a:r>
          </a:p>
          <a:p>
            <a:pPr marL="0" indent="0" algn="ctr">
              <a:buNone/>
            </a:pPr>
            <a:r>
              <a:rPr lang="nl-NL" dirty="0"/>
              <a:t>4. ouderen.</a:t>
            </a:r>
          </a:p>
          <a:p>
            <a:endParaRPr lang="nl-NL" dirty="0"/>
          </a:p>
        </p:txBody>
      </p:sp>
    </p:spTree>
    <p:extLst>
      <p:ext uri="{BB962C8B-B14F-4D97-AF65-F5344CB8AC3E}">
        <p14:creationId xmlns:p14="http://schemas.microsoft.com/office/powerpoint/2010/main" val="33199110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7E2521A-F744-425E-9A18-2EE4FD29C2EF}"/>
              </a:ext>
            </a:extLst>
          </p:cNvPr>
          <p:cNvSpPr>
            <a:spLocks noGrp="1"/>
          </p:cNvSpPr>
          <p:nvPr>
            <p:ph type="title"/>
          </p:nvPr>
        </p:nvSpPr>
        <p:spPr/>
        <p:txBody>
          <a:bodyPr/>
          <a:lstStyle/>
          <a:p>
            <a:r>
              <a:rPr lang="nl-NL" dirty="0"/>
              <a:t>Mantelzorgers in de hulpverlening</a:t>
            </a:r>
          </a:p>
        </p:txBody>
      </p:sp>
      <p:sp>
        <p:nvSpPr>
          <p:cNvPr id="3" name="Tijdelijke aanduiding voor inhoud 2">
            <a:extLst>
              <a:ext uri="{FF2B5EF4-FFF2-40B4-BE49-F238E27FC236}">
                <a16:creationId xmlns:a16="http://schemas.microsoft.com/office/drawing/2014/main" id="{E9D138BE-26D7-4EF9-A184-1F58F484B4DA}"/>
              </a:ext>
            </a:extLst>
          </p:cNvPr>
          <p:cNvSpPr>
            <a:spLocks noGrp="1"/>
          </p:cNvSpPr>
          <p:nvPr>
            <p:ph idx="1"/>
          </p:nvPr>
        </p:nvSpPr>
        <p:spPr/>
        <p:txBody>
          <a:bodyPr/>
          <a:lstStyle/>
          <a:p>
            <a:pPr marL="0" indent="0" algn="ctr">
              <a:buNone/>
            </a:pPr>
            <a:r>
              <a:rPr lang="nl-NL" dirty="0"/>
              <a:t>Mantelzorgers ondersteunen hulpverleners bij onder andere het volgende:</a:t>
            </a:r>
          </a:p>
          <a:p>
            <a:pPr marL="0" indent="0" algn="ctr">
              <a:buNone/>
            </a:pPr>
            <a:endParaRPr lang="nl-NL" dirty="0"/>
          </a:p>
          <a:p>
            <a:pPr algn="ctr">
              <a:buFontTx/>
              <a:buChar char="-"/>
            </a:pPr>
            <a:r>
              <a:rPr lang="nl-NL" dirty="0"/>
              <a:t>Verzorging</a:t>
            </a:r>
          </a:p>
          <a:p>
            <a:pPr algn="ctr">
              <a:buFontTx/>
              <a:buChar char="-"/>
            </a:pPr>
            <a:r>
              <a:rPr lang="nl-NL" dirty="0"/>
              <a:t>Management</a:t>
            </a:r>
          </a:p>
          <a:p>
            <a:pPr algn="ctr">
              <a:buFontTx/>
              <a:buChar char="-"/>
            </a:pPr>
            <a:r>
              <a:rPr lang="nl-NL" dirty="0"/>
              <a:t>Belangenbehartiging</a:t>
            </a:r>
          </a:p>
          <a:p>
            <a:pPr algn="ctr">
              <a:buFontTx/>
              <a:buChar char="-"/>
            </a:pPr>
            <a:r>
              <a:rPr lang="nl-NL" dirty="0"/>
              <a:t>Psychosociale steun</a:t>
            </a:r>
          </a:p>
          <a:p>
            <a:endParaRPr lang="nl-NL" dirty="0"/>
          </a:p>
        </p:txBody>
      </p:sp>
    </p:spTree>
    <p:extLst>
      <p:ext uri="{BB962C8B-B14F-4D97-AF65-F5344CB8AC3E}">
        <p14:creationId xmlns:p14="http://schemas.microsoft.com/office/powerpoint/2010/main" val="11504818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2C26539-D4EB-4CD6-A11D-47947F5287CD}"/>
              </a:ext>
            </a:extLst>
          </p:cNvPr>
          <p:cNvSpPr>
            <a:spLocks noGrp="1"/>
          </p:cNvSpPr>
          <p:nvPr>
            <p:ph type="title"/>
          </p:nvPr>
        </p:nvSpPr>
        <p:spPr>
          <a:xfrm>
            <a:off x="1121344" y="1586484"/>
            <a:ext cx="3685032" cy="3685032"/>
          </a:xfrm>
          <a:prstGeom prst="ellipse">
            <a:avLst/>
          </a:prstGeom>
          <a:solidFill>
            <a:schemeClr val="accent2"/>
          </a:solidFill>
          <a:ln>
            <a:noFill/>
          </a:ln>
        </p:spPr>
        <p:txBody>
          <a:bodyPr>
            <a:normAutofit/>
          </a:bodyPr>
          <a:lstStyle/>
          <a:p>
            <a:r>
              <a:rPr lang="nl-NL" sz="1900">
                <a:solidFill>
                  <a:srgbClr val="FFFFFF"/>
                </a:solidFill>
              </a:rPr>
              <a:t>Het belang van een mantelzorger</a:t>
            </a:r>
          </a:p>
        </p:txBody>
      </p:sp>
      <p:sp>
        <p:nvSpPr>
          <p:cNvPr id="3" name="Tijdelijke aanduiding voor inhoud 2">
            <a:extLst>
              <a:ext uri="{FF2B5EF4-FFF2-40B4-BE49-F238E27FC236}">
                <a16:creationId xmlns:a16="http://schemas.microsoft.com/office/drawing/2014/main" id="{16A63E36-E421-4048-A5C4-EE49B4A03C63}"/>
              </a:ext>
            </a:extLst>
          </p:cNvPr>
          <p:cNvSpPr>
            <a:spLocks noGrp="1"/>
          </p:cNvSpPr>
          <p:nvPr>
            <p:ph idx="1"/>
          </p:nvPr>
        </p:nvSpPr>
        <p:spPr>
          <a:xfrm>
            <a:off x="6259551" y="1444752"/>
            <a:ext cx="4652840" cy="3968496"/>
          </a:xfrm>
        </p:spPr>
        <p:txBody>
          <a:bodyPr anchor="ctr">
            <a:normAutofit/>
          </a:bodyPr>
          <a:lstStyle/>
          <a:p>
            <a:pPr algn="ctr">
              <a:lnSpc>
                <a:spcPct val="90000"/>
              </a:lnSpc>
            </a:pPr>
            <a:r>
              <a:rPr lang="nl-NL" sz="1500" dirty="0">
                <a:solidFill>
                  <a:srgbClr val="404040"/>
                </a:solidFill>
              </a:rPr>
              <a:t>Omdat mantelzorgers de hulpbehoevende op zoveel vlakken ondersteunen, zijn zij waardevol voor zowel de hulpverlening als de mantelzorgontvanger.</a:t>
            </a:r>
          </a:p>
          <a:p>
            <a:pPr algn="ctr">
              <a:lnSpc>
                <a:spcPct val="90000"/>
              </a:lnSpc>
            </a:pPr>
            <a:r>
              <a:rPr lang="nl-NL" sz="1500" dirty="0">
                <a:solidFill>
                  <a:srgbClr val="404040"/>
                </a:solidFill>
              </a:rPr>
              <a:t>Een interne mantelzorger is er 24 uur per dag, zeven dagen per week. Een externe mantelzorger zorgt er in elk geval voor dat het leven van de hulpbehoevende kan blijven draaien, al is het maar door boodschappen te doen. Voor de cliënt is de mantelzorger steun en toeverlaat: op de mantelzorger kun je bouwen, dat geeft een veilig gevoel. </a:t>
            </a:r>
          </a:p>
          <a:p>
            <a:pPr algn="ctr">
              <a:lnSpc>
                <a:spcPct val="90000"/>
              </a:lnSpc>
            </a:pPr>
            <a:r>
              <a:rPr lang="nl-NL" sz="1500" dirty="0">
                <a:solidFill>
                  <a:srgbClr val="404040"/>
                </a:solidFill>
              </a:rPr>
              <a:t>Zonder mantelzorger zou je afhankelijk zijn van professionals, die je nauwelijks kent en waarmee je geen vertrouwde band hebt. Aan de andere kant voelt de cliënt zich afhankelijk van de mantelzorger. Dit kan onprettig zijn en verandert de oorspronkelijke relatie van de cliënt en mantelzorger.</a:t>
            </a:r>
          </a:p>
        </p:txBody>
      </p:sp>
    </p:spTree>
    <p:extLst>
      <p:ext uri="{BB962C8B-B14F-4D97-AF65-F5344CB8AC3E}">
        <p14:creationId xmlns:p14="http://schemas.microsoft.com/office/powerpoint/2010/main" val="31694359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4BD3BDB-D690-4E40-B05C-5A84DEB158C6}"/>
              </a:ext>
            </a:extLst>
          </p:cNvPr>
          <p:cNvSpPr>
            <a:spLocks noGrp="1"/>
          </p:cNvSpPr>
          <p:nvPr>
            <p:ph type="title"/>
          </p:nvPr>
        </p:nvSpPr>
        <p:spPr/>
        <p:txBody>
          <a:bodyPr/>
          <a:lstStyle/>
          <a:p>
            <a:r>
              <a:rPr lang="nl-NL" dirty="0"/>
              <a:t>Samenvatting pw thema 13</a:t>
            </a:r>
          </a:p>
        </p:txBody>
      </p:sp>
      <p:sp>
        <p:nvSpPr>
          <p:cNvPr id="3" name="Tijdelijke aanduiding voor inhoud 2">
            <a:extLst>
              <a:ext uri="{FF2B5EF4-FFF2-40B4-BE49-F238E27FC236}">
                <a16:creationId xmlns:a16="http://schemas.microsoft.com/office/drawing/2014/main" id="{56924319-5A83-43D0-B502-BD68EDAE1C9E}"/>
              </a:ext>
            </a:extLst>
          </p:cNvPr>
          <p:cNvSpPr>
            <a:spLocks noGrp="1"/>
          </p:cNvSpPr>
          <p:nvPr>
            <p:ph idx="1"/>
          </p:nvPr>
        </p:nvSpPr>
        <p:spPr/>
        <p:txBody>
          <a:bodyPr/>
          <a:lstStyle/>
          <a:p>
            <a:endParaRPr lang="nl-NL" dirty="0"/>
          </a:p>
          <a:p>
            <a:r>
              <a:rPr lang="nl-NL" dirty="0"/>
              <a:t>Diversiteit: verschillen tussen mensen</a:t>
            </a:r>
          </a:p>
          <a:p>
            <a:r>
              <a:rPr lang="nl-NL" dirty="0"/>
              <a:t>Zichtbare vormen van diversiteit: huidskleur, geslacht leeftijd.</a:t>
            </a:r>
          </a:p>
          <a:p>
            <a:r>
              <a:rPr lang="nl-NL" dirty="0"/>
              <a:t>Minder zichtbare vormen van diversiteit: cultuur, geloofsovertuiging, hobby’s en opleidingsniveau. </a:t>
            </a:r>
          </a:p>
          <a:p>
            <a:endParaRPr lang="nl-NL" dirty="0"/>
          </a:p>
          <a:p>
            <a:r>
              <a:rPr lang="nl-NL" dirty="0"/>
              <a:t>Cultuur: is een geheel van waarden en normen dat mensen aan elkaar overdragen. Zo krijgen mensen een eigen manier van voelen, denken en doen.</a:t>
            </a:r>
          </a:p>
        </p:txBody>
      </p:sp>
    </p:spTree>
    <p:extLst>
      <p:ext uri="{BB962C8B-B14F-4D97-AF65-F5344CB8AC3E}">
        <p14:creationId xmlns:p14="http://schemas.microsoft.com/office/powerpoint/2010/main" val="40194998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C62F80E-8229-4E9A-9DD1-EFDEB5ECB2C0}"/>
              </a:ext>
            </a:extLst>
          </p:cNvPr>
          <p:cNvSpPr>
            <a:spLocks noGrp="1"/>
          </p:cNvSpPr>
          <p:nvPr>
            <p:ph type="title"/>
          </p:nvPr>
        </p:nvSpPr>
        <p:spPr/>
        <p:txBody>
          <a:bodyPr/>
          <a:lstStyle/>
          <a:p>
            <a:r>
              <a:rPr lang="nl-NL" dirty="0"/>
              <a:t>Verschillende culturen</a:t>
            </a:r>
          </a:p>
        </p:txBody>
      </p:sp>
      <p:sp>
        <p:nvSpPr>
          <p:cNvPr id="3" name="Tijdelijke aanduiding voor inhoud 2">
            <a:extLst>
              <a:ext uri="{FF2B5EF4-FFF2-40B4-BE49-F238E27FC236}">
                <a16:creationId xmlns:a16="http://schemas.microsoft.com/office/drawing/2014/main" id="{E9AFB786-DC78-4CD8-87A1-09CEE965F713}"/>
              </a:ext>
            </a:extLst>
          </p:cNvPr>
          <p:cNvSpPr>
            <a:spLocks noGrp="1"/>
          </p:cNvSpPr>
          <p:nvPr>
            <p:ph idx="1"/>
          </p:nvPr>
        </p:nvSpPr>
        <p:spPr/>
        <p:txBody>
          <a:bodyPr/>
          <a:lstStyle/>
          <a:p>
            <a:r>
              <a:rPr lang="nl-NL" dirty="0"/>
              <a:t>Binnen culturen zijn veel verschillen maar ook overeenkomsten.</a:t>
            </a:r>
          </a:p>
          <a:p>
            <a:pPr marL="0" indent="0">
              <a:buNone/>
            </a:pPr>
            <a:endParaRPr lang="nl-NL" dirty="0"/>
          </a:p>
          <a:p>
            <a:r>
              <a:rPr lang="nl-NL" dirty="0"/>
              <a:t>Overeenkomsten: </a:t>
            </a:r>
          </a:p>
          <a:p>
            <a:pPr>
              <a:buFontTx/>
              <a:buChar char="-"/>
            </a:pPr>
            <a:r>
              <a:rPr lang="nl-NL" dirty="0"/>
              <a:t>in elke cultuur leven rijkere en armere mensen</a:t>
            </a:r>
          </a:p>
          <a:p>
            <a:pPr>
              <a:buFontTx/>
              <a:buChar char="-"/>
            </a:pPr>
            <a:r>
              <a:rPr lang="nl-NL" dirty="0"/>
              <a:t>Elke cultuur kent wel opvoedregels</a:t>
            </a:r>
          </a:p>
          <a:p>
            <a:pPr>
              <a:buFontTx/>
              <a:buChar char="-"/>
            </a:pPr>
            <a:r>
              <a:rPr lang="nl-NL" dirty="0"/>
              <a:t>Elke cultuur kent wel omgangsregels</a:t>
            </a:r>
          </a:p>
          <a:p>
            <a:pPr marL="0" indent="0">
              <a:buNone/>
            </a:pPr>
            <a:endParaRPr lang="nl-NL" dirty="0"/>
          </a:p>
          <a:p>
            <a:endParaRPr lang="nl-NL" dirty="0"/>
          </a:p>
        </p:txBody>
      </p:sp>
    </p:spTree>
    <p:extLst>
      <p:ext uri="{BB962C8B-B14F-4D97-AF65-F5344CB8AC3E}">
        <p14:creationId xmlns:p14="http://schemas.microsoft.com/office/powerpoint/2010/main" val="975071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4599306F-4598-4D92-B762-9C4829F50C6D}"/>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nl-NL" sz="3000">
                <a:solidFill>
                  <a:srgbClr val="FFFFFF"/>
                </a:solidFill>
              </a:rPr>
              <a:t>Verschil in cultuur</a:t>
            </a:r>
          </a:p>
        </p:txBody>
      </p:sp>
      <p:sp>
        <p:nvSpPr>
          <p:cNvPr id="3" name="Tijdelijke aanduiding voor inhoud 2">
            <a:extLst>
              <a:ext uri="{FF2B5EF4-FFF2-40B4-BE49-F238E27FC236}">
                <a16:creationId xmlns:a16="http://schemas.microsoft.com/office/drawing/2014/main" id="{A1B5D3FD-1975-482B-8937-4CC230D4596A}"/>
              </a:ext>
            </a:extLst>
          </p:cNvPr>
          <p:cNvSpPr>
            <a:spLocks noGrp="1"/>
          </p:cNvSpPr>
          <p:nvPr>
            <p:ph idx="1"/>
          </p:nvPr>
        </p:nvSpPr>
        <p:spPr>
          <a:xfrm>
            <a:off x="5591695" y="1402080"/>
            <a:ext cx="5320696" cy="4053840"/>
          </a:xfrm>
        </p:spPr>
        <p:txBody>
          <a:bodyPr anchor="ctr">
            <a:normAutofit/>
          </a:bodyPr>
          <a:lstStyle/>
          <a:p>
            <a:r>
              <a:rPr lang="nl-NL" dirty="0"/>
              <a:t>Heeft met waarden en normen te maken. Maar ook met niveaus:</a:t>
            </a:r>
          </a:p>
          <a:p>
            <a:endParaRPr lang="nl-NL" dirty="0"/>
          </a:p>
          <a:p>
            <a:r>
              <a:rPr lang="nl-NL" dirty="0"/>
              <a:t>Macroniveau: is het grootste of hoogste niveau, dus landelijk!</a:t>
            </a:r>
          </a:p>
          <a:p>
            <a:r>
              <a:rPr lang="nl-NL" dirty="0"/>
              <a:t>Mesoniveau: is het middelste niveau, dus bijvoorbeeld een kinderopvang</a:t>
            </a:r>
          </a:p>
          <a:p>
            <a:r>
              <a:rPr lang="nl-NL" dirty="0"/>
              <a:t>Microniveau: is het kleinste niveau, kinderen in de klas</a:t>
            </a:r>
          </a:p>
        </p:txBody>
      </p:sp>
    </p:spTree>
    <p:extLst>
      <p:ext uri="{BB962C8B-B14F-4D97-AF65-F5344CB8AC3E}">
        <p14:creationId xmlns:p14="http://schemas.microsoft.com/office/powerpoint/2010/main" val="31436435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277F1FA-FB7A-47B3-A1AD-6C484C4DFF19}"/>
              </a:ext>
            </a:extLst>
          </p:cNvPr>
          <p:cNvSpPr>
            <a:spLocks noGrp="1"/>
          </p:cNvSpPr>
          <p:nvPr>
            <p:ph type="title"/>
          </p:nvPr>
        </p:nvSpPr>
        <p:spPr/>
        <p:txBody>
          <a:bodyPr/>
          <a:lstStyle/>
          <a:p>
            <a:r>
              <a:rPr lang="nl-NL" dirty="0"/>
              <a:t>Omgaan met verschillen</a:t>
            </a:r>
          </a:p>
        </p:txBody>
      </p:sp>
      <p:sp>
        <p:nvSpPr>
          <p:cNvPr id="3" name="Tijdelijke aanduiding voor inhoud 2">
            <a:extLst>
              <a:ext uri="{FF2B5EF4-FFF2-40B4-BE49-F238E27FC236}">
                <a16:creationId xmlns:a16="http://schemas.microsoft.com/office/drawing/2014/main" id="{48DDD147-23B9-40BC-BE74-C611075F8104}"/>
              </a:ext>
            </a:extLst>
          </p:cNvPr>
          <p:cNvSpPr>
            <a:spLocks noGrp="1"/>
          </p:cNvSpPr>
          <p:nvPr>
            <p:ph idx="1"/>
          </p:nvPr>
        </p:nvSpPr>
        <p:spPr/>
        <p:txBody>
          <a:bodyPr>
            <a:normAutofit/>
          </a:bodyPr>
          <a:lstStyle/>
          <a:p>
            <a:r>
              <a:rPr lang="nl-NL" dirty="0"/>
              <a:t>Beelden: iedereen heeft een bepaald beeld over mensen uit een andere cultuur</a:t>
            </a:r>
          </a:p>
          <a:p>
            <a:pPr>
              <a:buFontTx/>
              <a:buChar char="-"/>
            </a:pPr>
            <a:r>
              <a:rPr lang="nl-NL" dirty="0"/>
              <a:t>stereotypen: is een vaststaand, overdreven beeld van een bepaalde groep mensen, of van een persoon uit een bepaalde groep. </a:t>
            </a:r>
          </a:p>
          <a:p>
            <a:pPr>
              <a:buFontTx/>
              <a:buChar char="-"/>
            </a:pPr>
            <a:endParaRPr lang="nl-NL" dirty="0"/>
          </a:p>
          <a:p>
            <a:pPr>
              <a:buFontTx/>
              <a:buChar char="-"/>
            </a:pPr>
            <a:r>
              <a:rPr lang="nl-NL" dirty="0"/>
              <a:t>Vooronderstelling: een gedachte of idee over iets of iemand, maar nog geen oordeel. Bijvoorbeeld: alle Turkse vrouwen dragen een hoofddoek. </a:t>
            </a:r>
          </a:p>
          <a:p>
            <a:pPr>
              <a:buFontTx/>
              <a:buChar char="-"/>
            </a:pPr>
            <a:endParaRPr lang="nl-NL" dirty="0"/>
          </a:p>
          <a:p>
            <a:pPr>
              <a:buFontTx/>
              <a:buChar char="-"/>
            </a:pPr>
            <a:r>
              <a:rPr lang="nl-NL" dirty="0"/>
              <a:t>Vooroordeel: een mening die niet op feiten is gebaseerd.</a:t>
            </a:r>
          </a:p>
        </p:txBody>
      </p:sp>
    </p:spTree>
    <p:extLst>
      <p:ext uri="{BB962C8B-B14F-4D97-AF65-F5344CB8AC3E}">
        <p14:creationId xmlns:p14="http://schemas.microsoft.com/office/powerpoint/2010/main" val="1853063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E46084-EC4F-451F-8D24-53471344B619}"/>
              </a:ext>
            </a:extLst>
          </p:cNvPr>
          <p:cNvSpPr>
            <a:spLocks noGrp="1"/>
          </p:cNvSpPr>
          <p:nvPr>
            <p:ph type="title"/>
          </p:nvPr>
        </p:nvSpPr>
        <p:spPr/>
        <p:txBody>
          <a:bodyPr/>
          <a:lstStyle/>
          <a:p>
            <a:r>
              <a:rPr lang="nl-NL" dirty="0"/>
              <a:t>menselijk</a:t>
            </a:r>
          </a:p>
        </p:txBody>
      </p:sp>
      <p:sp>
        <p:nvSpPr>
          <p:cNvPr id="3" name="Tijdelijke aanduiding voor inhoud 2">
            <a:extLst>
              <a:ext uri="{FF2B5EF4-FFF2-40B4-BE49-F238E27FC236}">
                <a16:creationId xmlns:a16="http://schemas.microsoft.com/office/drawing/2014/main" id="{A73EFB3F-7CB2-4021-ACF2-DBE2D9075998}"/>
              </a:ext>
            </a:extLst>
          </p:cNvPr>
          <p:cNvSpPr>
            <a:spLocks noGrp="1"/>
          </p:cNvSpPr>
          <p:nvPr>
            <p:ph idx="1"/>
          </p:nvPr>
        </p:nvSpPr>
        <p:spPr/>
        <p:txBody>
          <a:bodyPr/>
          <a:lstStyle/>
          <a:p>
            <a:r>
              <a:rPr lang="nl-NL" dirty="0"/>
              <a:t>Het is eigen aan de mens om vooronderstellingen en vooroordelen te hebben. Je gaat immers af op wat je geleerd hebt. </a:t>
            </a:r>
          </a:p>
          <a:p>
            <a:endParaRPr lang="nl-NL" dirty="0"/>
          </a:p>
          <a:p>
            <a:r>
              <a:rPr lang="nl-NL" dirty="0"/>
              <a:t>Wees bewust als begeleider straks van je eigen gedachten door:</a:t>
            </a:r>
          </a:p>
          <a:p>
            <a:pPr marL="0" indent="0">
              <a:buNone/>
            </a:pPr>
            <a:r>
              <a:rPr lang="nl-NL" dirty="0"/>
              <a:t>- Te achterhalen hoe jij denkt</a:t>
            </a:r>
          </a:p>
          <a:p>
            <a:pPr>
              <a:buFontTx/>
              <a:buChar char="-"/>
            </a:pPr>
            <a:r>
              <a:rPr lang="nl-NL" dirty="0"/>
              <a:t>Te communiceren </a:t>
            </a:r>
          </a:p>
          <a:p>
            <a:pPr>
              <a:buFontTx/>
              <a:buChar char="-"/>
            </a:pPr>
            <a:r>
              <a:rPr lang="nl-NL" dirty="0"/>
              <a:t>Wees open en bescheiden</a:t>
            </a:r>
          </a:p>
        </p:txBody>
      </p:sp>
    </p:spTree>
    <p:extLst>
      <p:ext uri="{BB962C8B-B14F-4D97-AF65-F5344CB8AC3E}">
        <p14:creationId xmlns:p14="http://schemas.microsoft.com/office/powerpoint/2010/main" val="2372514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C6AB411-404E-4C74-93EB-A6373CE5D166}"/>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nl-NL">
                <a:solidFill>
                  <a:schemeClr val="bg1"/>
                </a:solidFill>
              </a:rPr>
              <a:t>Terugblik</a:t>
            </a:r>
          </a:p>
        </p:txBody>
      </p:sp>
      <p:graphicFrame>
        <p:nvGraphicFramePr>
          <p:cNvPr id="5" name="Tijdelijke aanduiding voor inhoud 2">
            <a:extLst>
              <a:ext uri="{FF2B5EF4-FFF2-40B4-BE49-F238E27FC236}">
                <a16:creationId xmlns:a16="http://schemas.microsoft.com/office/drawing/2014/main" id="{A4A01B99-023D-43D0-9D34-AAD828A02F27}"/>
              </a:ext>
            </a:extLst>
          </p:cNvPr>
          <p:cNvGraphicFramePr>
            <a:graphicFrameLocks noGrp="1"/>
          </p:cNvGraphicFramePr>
          <p:nvPr>
            <p:ph idx="1"/>
            <p:extLst>
              <p:ext uri="{D42A27DB-BD31-4B8C-83A1-F6EECF244321}">
                <p14:modId xmlns:p14="http://schemas.microsoft.com/office/powerpoint/2010/main" val="1155210703"/>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744571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E7B3F5D-EE26-4E20-952B-1D8B3168505F}"/>
              </a:ext>
            </a:extLst>
          </p:cNvPr>
          <p:cNvSpPr>
            <a:spLocks noGrp="1"/>
          </p:cNvSpPr>
          <p:nvPr>
            <p:ph type="title"/>
          </p:nvPr>
        </p:nvSpPr>
        <p:spPr>
          <a:xfrm>
            <a:off x="2307336" y="545592"/>
            <a:ext cx="7729728" cy="1188720"/>
          </a:xfrm>
        </p:spPr>
        <p:txBody>
          <a:bodyPr/>
          <a:lstStyle/>
          <a:p>
            <a:r>
              <a:rPr lang="nl-NL" dirty="0"/>
              <a:t>Interculturele sensitiviteit</a:t>
            </a:r>
          </a:p>
        </p:txBody>
      </p:sp>
      <p:sp>
        <p:nvSpPr>
          <p:cNvPr id="3" name="Tijdelijke aanduiding voor inhoud 2">
            <a:extLst>
              <a:ext uri="{FF2B5EF4-FFF2-40B4-BE49-F238E27FC236}">
                <a16:creationId xmlns:a16="http://schemas.microsoft.com/office/drawing/2014/main" id="{664E4F89-2E63-4CFB-813E-EDA202FC5E6B}"/>
              </a:ext>
            </a:extLst>
          </p:cNvPr>
          <p:cNvSpPr>
            <a:spLocks noGrp="1"/>
          </p:cNvSpPr>
          <p:nvPr>
            <p:ph idx="1"/>
          </p:nvPr>
        </p:nvSpPr>
        <p:spPr>
          <a:xfrm>
            <a:off x="2001393" y="2346959"/>
            <a:ext cx="8189214" cy="4054475"/>
          </a:xfrm>
        </p:spPr>
        <p:txBody>
          <a:bodyPr>
            <a:normAutofit/>
          </a:bodyPr>
          <a:lstStyle/>
          <a:p>
            <a:pPr algn="ctr"/>
            <a:r>
              <a:rPr lang="nl-NL" dirty="0"/>
              <a:t>De gevoeligheid voor andere culturen</a:t>
            </a:r>
          </a:p>
          <a:p>
            <a:pPr algn="ctr"/>
            <a:r>
              <a:rPr lang="nl-NL" dirty="0"/>
              <a:t>Je kunt andere culturen begrijpen en je daarin verplaatsen</a:t>
            </a:r>
          </a:p>
          <a:p>
            <a:pPr algn="ctr"/>
            <a:r>
              <a:rPr lang="nl-NL" dirty="0"/>
              <a:t>Dit komt niet zomaar tot stand en gaat over het algemeen in zes fasen:</a:t>
            </a:r>
          </a:p>
          <a:p>
            <a:pPr marL="0" indent="0" algn="ctr">
              <a:buNone/>
            </a:pPr>
            <a:r>
              <a:rPr lang="nl-NL" b="1" dirty="0"/>
              <a:t>1 Onbewust zijn van verschillen</a:t>
            </a:r>
          </a:p>
          <a:p>
            <a:pPr marL="0" indent="0" algn="ctr">
              <a:buNone/>
            </a:pPr>
            <a:r>
              <a:rPr lang="nl-NL" b="1" dirty="0"/>
              <a:t>2 weerstand hebben</a:t>
            </a:r>
          </a:p>
          <a:p>
            <a:pPr marL="0" indent="0" algn="ctr">
              <a:buNone/>
            </a:pPr>
            <a:r>
              <a:rPr lang="nl-NL" b="1" dirty="0"/>
              <a:t>3 bagatelliseren </a:t>
            </a:r>
          </a:p>
          <a:p>
            <a:pPr marL="0" indent="0" algn="ctr">
              <a:buNone/>
            </a:pPr>
            <a:r>
              <a:rPr lang="nl-NL" b="1" dirty="0"/>
              <a:t>4 erkennen</a:t>
            </a:r>
          </a:p>
          <a:p>
            <a:pPr marL="0" indent="0" algn="ctr">
              <a:buNone/>
            </a:pPr>
            <a:r>
              <a:rPr lang="nl-NL" b="1" dirty="0"/>
              <a:t>5 aanpassen</a:t>
            </a:r>
          </a:p>
          <a:p>
            <a:pPr marL="0" indent="0" algn="ctr">
              <a:buNone/>
            </a:pPr>
            <a:r>
              <a:rPr lang="nl-NL" b="1" dirty="0"/>
              <a:t>6 integreren </a:t>
            </a:r>
          </a:p>
          <a:p>
            <a:endParaRPr lang="nl-NL" dirty="0"/>
          </a:p>
        </p:txBody>
      </p:sp>
    </p:spTree>
    <p:extLst>
      <p:ext uri="{BB962C8B-B14F-4D97-AF65-F5344CB8AC3E}">
        <p14:creationId xmlns:p14="http://schemas.microsoft.com/office/powerpoint/2010/main" val="249724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D0ABCF9-E569-4F9C-8B9C-E532177CDCB9}"/>
              </a:ext>
            </a:extLst>
          </p:cNvPr>
          <p:cNvSpPr>
            <a:spLocks noGrp="1"/>
          </p:cNvSpPr>
          <p:nvPr>
            <p:ph type="title"/>
          </p:nvPr>
        </p:nvSpPr>
        <p:spPr>
          <a:xfrm>
            <a:off x="2231136" y="333375"/>
            <a:ext cx="7729728" cy="1188720"/>
          </a:xfrm>
        </p:spPr>
        <p:txBody>
          <a:bodyPr/>
          <a:lstStyle/>
          <a:p>
            <a:r>
              <a:rPr lang="nl-NL" dirty="0"/>
              <a:t>opdracht</a:t>
            </a:r>
          </a:p>
        </p:txBody>
      </p:sp>
      <p:sp>
        <p:nvSpPr>
          <p:cNvPr id="3" name="Tijdelijke aanduiding voor inhoud 2">
            <a:extLst>
              <a:ext uri="{FF2B5EF4-FFF2-40B4-BE49-F238E27FC236}">
                <a16:creationId xmlns:a16="http://schemas.microsoft.com/office/drawing/2014/main" id="{397A98B1-C109-4792-A4ED-4D72C68F6B61}"/>
              </a:ext>
            </a:extLst>
          </p:cNvPr>
          <p:cNvSpPr>
            <a:spLocks noGrp="1"/>
          </p:cNvSpPr>
          <p:nvPr>
            <p:ph idx="1"/>
          </p:nvPr>
        </p:nvSpPr>
        <p:spPr>
          <a:xfrm>
            <a:off x="2231136" y="2066544"/>
            <a:ext cx="7729728" cy="4458081"/>
          </a:xfrm>
        </p:spPr>
        <p:txBody>
          <a:bodyPr>
            <a:noAutofit/>
          </a:bodyPr>
          <a:lstStyle/>
          <a:p>
            <a:r>
              <a:rPr lang="nl-NL" sz="2000" dirty="0"/>
              <a:t>MZ:</a:t>
            </a:r>
            <a:r>
              <a:rPr lang="nl-NL" sz="2000" baseline="30000" dirty="0"/>
              <a:t>  </a:t>
            </a:r>
          </a:p>
          <a:p>
            <a:r>
              <a:rPr lang="nl-NL" sz="2800" baseline="30000" dirty="0"/>
              <a:t>Welke normen en waarden vind jij zelf belangrijk? En waarom?</a:t>
            </a:r>
          </a:p>
          <a:p>
            <a:r>
              <a:rPr lang="nl-NL" sz="2800" baseline="30000" dirty="0"/>
              <a:t>Hoe kom je aan deze normen en waarden?</a:t>
            </a:r>
          </a:p>
          <a:p>
            <a:r>
              <a:rPr lang="nl-NL" sz="2800" baseline="30000" dirty="0"/>
              <a:t>Hoe zou je omgaan als begeleider met een client met totaal andere normen en waarden dan jou</a:t>
            </a:r>
          </a:p>
          <a:p>
            <a:endParaRPr lang="nl-NL" sz="2800" baseline="30000" dirty="0"/>
          </a:p>
          <a:p>
            <a:r>
              <a:rPr lang="nl-NL" sz="2800" baseline="30000" dirty="0"/>
              <a:t>PW:</a:t>
            </a:r>
          </a:p>
          <a:p>
            <a:r>
              <a:rPr lang="nl-NL" sz="2800" baseline="30000" dirty="0"/>
              <a:t>Welke normen en waarden vind jij zelf belangrijk? En waarom?</a:t>
            </a:r>
          </a:p>
          <a:p>
            <a:r>
              <a:rPr lang="nl-NL" sz="2800" baseline="30000" dirty="0"/>
              <a:t>Hoe kom je aan deze normen en waarden?</a:t>
            </a:r>
          </a:p>
          <a:p>
            <a:r>
              <a:rPr lang="nl-NL" sz="2800" baseline="30000" dirty="0"/>
              <a:t>Hoe zou je omgaan als begeleider met ouders van een kindje op de kinderopvang die totaal andere waarden en normen hebben dan jou</a:t>
            </a:r>
          </a:p>
          <a:p>
            <a:endParaRPr lang="nl-NL" sz="2800" dirty="0"/>
          </a:p>
        </p:txBody>
      </p:sp>
    </p:spTree>
    <p:extLst>
      <p:ext uri="{BB962C8B-B14F-4D97-AF65-F5344CB8AC3E}">
        <p14:creationId xmlns:p14="http://schemas.microsoft.com/office/powerpoint/2010/main" val="30038659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E44349-A555-4FC1-B2F8-7EF61EEB207B}"/>
              </a:ext>
            </a:extLst>
          </p:cNvPr>
          <p:cNvSpPr>
            <a:spLocks noGrp="1"/>
          </p:cNvSpPr>
          <p:nvPr>
            <p:ph type="title"/>
          </p:nvPr>
        </p:nvSpPr>
        <p:spPr/>
        <p:txBody>
          <a:bodyPr/>
          <a:lstStyle/>
          <a:p>
            <a:r>
              <a:rPr lang="nl-NL" dirty="0"/>
              <a:t>einde</a:t>
            </a:r>
          </a:p>
        </p:txBody>
      </p:sp>
    </p:spTree>
    <p:extLst>
      <p:ext uri="{BB962C8B-B14F-4D97-AF65-F5344CB8AC3E}">
        <p14:creationId xmlns:p14="http://schemas.microsoft.com/office/powerpoint/2010/main" val="2262713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599B329-5EBE-465F-9EF7-430FF8334A05}"/>
              </a:ext>
            </a:extLst>
          </p:cNvPr>
          <p:cNvSpPr>
            <a:spLocks noGrp="1"/>
          </p:cNvSpPr>
          <p:nvPr>
            <p:ph type="title"/>
          </p:nvPr>
        </p:nvSpPr>
        <p:spPr/>
        <p:txBody>
          <a:bodyPr/>
          <a:lstStyle/>
          <a:p>
            <a:r>
              <a:rPr lang="nl-NL" dirty="0"/>
              <a:t>vandaag</a:t>
            </a:r>
          </a:p>
        </p:txBody>
      </p:sp>
      <p:sp>
        <p:nvSpPr>
          <p:cNvPr id="3" name="Tijdelijke aanduiding voor inhoud 2">
            <a:extLst>
              <a:ext uri="{FF2B5EF4-FFF2-40B4-BE49-F238E27FC236}">
                <a16:creationId xmlns:a16="http://schemas.microsoft.com/office/drawing/2014/main" id="{8080DC86-CB7C-4D88-BAB7-47B026F37A8C}"/>
              </a:ext>
            </a:extLst>
          </p:cNvPr>
          <p:cNvSpPr>
            <a:spLocks noGrp="1"/>
          </p:cNvSpPr>
          <p:nvPr>
            <p:ph idx="1"/>
          </p:nvPr>
        </p:nvSpPr>
        <p:spPr/>
        <p:txBody>
          <a:bodyPr/>
          <a:lstStyle/>
          <a:p>
            <a:endParaRPr lang="nl-NL" dirty="0"/>
          </a:p>
          <a:p>
            <a:r>
              <a:rPr lang="nl-NL" dirty="0"/>
              <a:t>Thema 19 MZ1: Interculturele communicatie</a:t>
            </a:r>
          </a:p>
          <a:p>
            <a:r>
              <a:rPr lang="nl-NL" dirty="0"/>
              <a:t>Thema 20 MZ1: Samenwerken met vrijwilligers en mantelzorgers </a:t>
            </a:r>
          </a:p>
          <a:p>
            <a:endParaRPr lang="nl-NL" dirty="0"/>
          </a:p>
          <a:p>
            <a:r>
              <a:rPr lang="nl-NL" dirty="0"/>
              <a:t>Thema 13:P W2 Diversiteit </a:t>
            </a:r>
          </a:p>
        </p:txBody>
      </p:sp>
    </p:spTree>
    <p:extLst>
      <p:ext uri="{BB962C8B-B14F-4D97-AF65-F5344CB8AC3E}">
        <p14:creationId xmlns:p14="http://schemas.microsoft.com/office/powerpoint/2010/main" val="1982289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ED674AE-4B87-4C30-B6D0-13F09273C012}"/>
              </a:ext>
            </a:extLst>
          </p:cNvPr>
          <p:cNvSpPr>
            <a:spLocks noGrp="1"/>
          </p:cNvSpPr>
          <p:nvPr>
            <p:ph type="title"/>
          </p:nvPr>
        </p:nvSpPr>
        <p:spPr>
          <a:xfrm>
            <a:off x="2059686" y="257175"/>
            <a:ext cx="7729728" cy="828675"/>
          </a:xfrm>
        </p:spPr>
        <p:txBody>
          <a:bodyPr/>
          <a:lstStyle/>
          <a:p>
            <a:r>
              <a:rPr lang="nl-NL" dirty="0"/>
              <a:t>Samenvatting MZ2 thema 19</a:t>
            </a:r>
          </a:p>
        </p:txBody>
      </p:sp>
      <p:sp>
        <p:nvSpPr>
          <p:cNvPr id="3" name="Tijdelijke aanduiding voor inhoud 2">
            <a:extLst>
              <a:ext uri="{FF2B5EF4-FFF2-40B4-BE49-F238E27FC236}">
                <a16:creationId xmlns:a16="http://schemas.microsoft.com/office/drawing/2014/main" id="{9CC3DA3E-D321-4F4D-911A-C985FA9E0C73}"/>
              </a:ext>
            </a:extLst>
          </p:cNvPr>
          <p:cNvSpPr>
            <a:spLocks noGrp="1"/>
          </p:cNvSpPr>
          <p:nvPr>
            <p:ph idx="1"/>
          </p:nvPr>
        </p:nvSpPr>
        <p:spPr>
          <a:xfrm>
            <a:off x="1609725" y="1314450"/>
            <a:ext cx="8972550" cy="5353050"/>
          </a:xfrm>
        </p:spPr>
        <p:txBody>
          <a:bodyPr>
            <a:normAutofit fontScale="92500" lnSpcReduction="20000"/>
          </a:bodyPr>
          <a:lstStyle/>
          <a:p>
            <a:r>
              <a:rPr lang="nl-NL" b="1" dirty="0"/>
              <a:t>Interculturele communicatie: </a:t>
            </a:r>
            <a:r>
              <a:rPr lang="nl-NL" dirty="0"/>
              <a:t>communicatie tussen mensen uit verschillende culturen </a:t>
            </a:r>
          </a:p>
          <a:p>
            <a:pPr marL="0" indent="0">
              <a:buNone/>
            </a:pPr>
            <a:endParaRPr lang="nl-NL" dirty="0"/>
          </a:p>
          <a:p>
            <a:r>
              <a:rPr lang="nl-NL" b="1" dirty="0"/>
              <a:t>Aandachtspunten en valkuilen bij interculturele communicatie </a:t>
            </a:r>
          </a:p>
          <a:p>
            <a:r>
              <a:rPr lang="nl-NL" dirty="0"/>
              <a:t>Als professional houd je rekening met interculturele aspecten.</a:t>
            </a:r>
          </a:p>
          <a:p>
            <a:pPr marL="0" indent="0">
              <a:buNone/>
            </a:pPr>
            <a:endParaRPr lang="nl-NL" dirty="0"/>
          </a:p>
          <a:p>
            <a:pPr marL="0" indent="0">
              <a:buNone/>
            </a:pPr>
            <a:r>
              <a:rPr lang="nl-NL" dirty="0"/>
              <a:t>Om de communicatie goed te laten verlopen ben je jezelf bewust van valkuilen en let je op de volgende aandachtspunten:</a:t>
            </a:r>
          </a:p>
          <a:p>
            <a:r>
              <a:rPr lang="nl-NL" dirty="0"/>
              <a:t>Verschil in omgang (bepaalde omgangsvormen)</a:t>
            </a:r>
          </a:p>
          <a:p>
            <a:r>
              <a:rPr lang="nl-NL" dirty="0"/>
              <a:t>Vooroordelen (mening niet op feiten gebaseerd)</a:t>
            </a:r>
          </a:p>
          <a:p>
            <a:r>
              <a:rPr lang="nl-NL" dirty="0"/>
              <a:t>Aannames (gedachte die je over iemand hebt, zonder te weten of deze gedachte klopt)</a:t>
            </a:r>
          </a:p>
          <a:p>
            <a:r>
              <a:rPr lang="nl-NL" dirty="0"/>
              <a:t>Verschillende cultuurdimensies (hofstede)</a:t>
            </a:r>
          </a:p>
          <a:p>
            <a:r>
              <a:rPr lang="nl-NL" dirty="0"/>
              <a:t>Verschil in verbale en non- verbale communicatie </a:t>
            </a:r>
          </a:p>
          <a:p>
            <a:r>
              <a:rPr lang="nl-NL" dirty="0"/>
              <a:t>Etnocentrisme (beoordelen van andere culturen op basis van de maatstaven van je eigen cultuur)</a:t>
            </a:r>
          </a:p>
          <a:p>
            <a:r>
              <a:rPr lang="nl-NL" dirty="0"/>
              <a:t>Cultuurrelativisme (gaat er vanuit dat alle culturen gelijk zijn, je kan dus niet oordelen vanuit de ene cultuur over de andere cultuur)</a:t>
            </a:r>
          </a:p>
          <a:p>
            <a:r>
              <a:rPr lang="nl-NL" dirty="0"/>
              <a:t>Compassie (behoefte of wens om het beste voor te hebben met de ander)</a:t>
            </a:r>
          </a:p>
          <a:p>
            <a:endParaRPr lang="nl-NL" dirty="0"/>
          </a:p>
          <a:p>
            <a:endParaRPr lang="nl-NL" dirty="0"/>
          </a:p>
        </p:txBody>
      </p:sp>
    </p:spTree>
    <p:extLst>
      <p:ext uri="{BB962C8B-B14F-4D97-AF65-F5344CB8AC3E}">
        <p14:creationId xmlns:p14="http://schemas.microsoft.com/office/powerpoint/2010/main" val="42824247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4093D90-6363-49B7-8E14-FB9E16F533AB}"/>
              </a:ext>
            </a:extLst>
          </p:cNvPr>
          <p:cNvSpPr>
            <a:spLocks noGrp="1"/>
          </p:cNvSpPr>
          <p:nvPr>
            <p:ph type="title"/>
          </p:nvPr>
        </p:nvSpPr>
        <p:spPr/>
        <p:txBody>
          <a:bodyPr/>
          <a:lstStyle/>
          <a:p>
            <a:r>
              <a:rPr lang="nl-NL" dirty="0"/>
              <a:t>Intercultureel gesprek voeren</a:t>
            </a:r>
          </a:p>
        </p:txBody>
      </p:sp>
      <p:sp>
        <p:nvSpPr>
          <p:cNvPr id="3" name="Tijdelijke aanduiding voor inhoud 2">
            <a:extLst>
              <a:ext uri="{FF2B5EF4-FFF2-40B4-BE49-F238E27FC236}">
                <a16:creationId xmlns:a16="http://schemas.microsoft.com/office/drawing/2014/main" id="{AB2ACC7D-3224-406C-BCE4-201CA34DAE37}"/>
              </a:ext>
            </a:extLst>
          </p:cNvPr>
          <p:cNvSpPr>
            <a:spLocks noGrp="1"/>
          </p:cNvSpPr>
          <p:nvPr>
            <p:ph idx="1"/>
          </p:nvPr>
        </p:nvSpPr>
        <p:spPr/>
        <p:txBody>
          <a:bodyPr/>
          <a:lstStyle/>
          <a:p>
            <a:r>
              <a:rPr lang="nl-NL" dirty="0"/>
              <a:t>Vergt extra aandacht van jou als professional</a:t>
            </a:r>
          </a:p>
          <a:p>
            <a:endParaRPr lang="nl-NL" dirty="0"/>
          </a:p>
          <a:p>
            <a:pPr marL="0" indent="0">
              <a:buNone/>
            </a:pPr>
            <a:r>
              <a:rPr lang="nl-NL" b="1" dirty="0"/>
              <a:t>Onbevooroordeeld</a:t>
            </a:r>
          </a:p>
          <a:p>
            <a:pPr marL="0" indent="0">
              <a:buNone/>
            </a:pPr>
            <a:r>
              <a:rPr lang="nl-NL" b="1" dirty="0"/>
              <a:t>Denkbeeld in kaart brengen </a:t>
            </a:r>
            <a:r>
              <a:rPr lang="nl-NL" dirty="0"/>
              <a:t>(hoe denkt de client zelf over het aanpakken van het probleem)</a:t>
            </a:r>
          </a:p>
          <a:p>
            <a:pPr marL="0" indent="0">
              <a:buNone/>
            </a:pPr>
            <a:r>
              <a:rPr lang="nl-NL" b="1" dirty="0"/>
              <a:t>Ruis omzeilen </a:t>
            </a:r>
            <a:r>
              <a:rPr lang="nl-NL" dirty="0"/>
              <a:t>(communicatie ruis </a:t>
            </a:r>
            <a:r>
              <a:rPr lang="nl-NL" dirty="0">
                <a:sym typeface="Wingdings" panose="05000000000000000000" pitchFamily="2" charset="2"/>
              </a:rPr>
              <a:t> communicatie komt niet zo aan als jij dat bedoeld)</a:t>
            </a:r>
            <a:endParaRPr lang="nl-NL" dirty="0"/>
          </a:p>
          <a:p>
            <a:pPr marL="0" indent="0">
              <a:buNone/>
            </a:pPr>
            <a:r>
              <a:rPr lang="nl-NL" b="1" dirty="0"/>
              <a:t>Misverstanden oplossen </a:t>
            </a:r>
            <a:r>
              <a:rPr lang="nl-NL" dirty="0"/>
              <a:t>(cultuurverschillen eerst bespreken)</a:t>
            </a:r>
          </a:p>
          <a:p>
            <a:endParaRPr lang="nl-NL" dirty="0"/>
          </a:p>
        </p:txBody>
      </p:sp>
    </p:spTree>
    <p:extLst>
      <p:ext uri="{BB962C8B-B14F-4D97-AF65-F5344CB8AC3E}">
        <p14:creationId xmlns:p14="http://schemas.microsoft.com/office/powerpoint/2010/main" val="365099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68EC042-CB19-488A-A9A5-3A0AECE7494D}"/>
              </a:ext>
            </a:extLst>
          </p:cNvPr>
          <p:cNvSpPr>
            <a:spLocks noGrp="1"/>
          </p:cNvSpPr>
          <p:nvPr>
            <p:ph type="title"/>
          </p:nvPr>
        </p:nvSpPr>
        <p:spPr/>
        <p:txBody>
          <a:bodyPr/>
          <a:lstStyle/>
          <a:p>
            <a:r>
              <a:rPr lang="nl-NL" dirty="0"/>
              <a:t>verdieping</a:t>
            </a:r>
          </a:p>
        </p:txBody>
      </p:sp>
      <p:sp>
        <p:nvSpPr>
          <p:cNvPr id="3" name="Tijdelijke aanduiding voor inhoud 2">
            <a:extLst>
              <a:ext uri="{FF2B5EF4-FFF2-40B4-BE49-F238E27FC236}">
                <a16:creationId xmlns:a16="http://schemas.microsoft.com/office/drawing/2014/main" id="{47CF314B-CE21-474B-AEF1-C15BA5BF10FA}"/>
              </a:ext>
            </a:extLst>
          </p:cNvPr>
          <p:cNvSpPr>
            <a:spLocks noGrp="1"/>
          </p:cNvSpPr>
          <p:nvPr>
            <p:ph idx="1"/>
          </p:nvPr>
        </p:nvSpPr>
        <p:spPr/>
        <p:txBody>
          <a:bodyPr/>
          <a:lstStyle/>
          <a:p>
            <a:r>
              <a:rPr lang="nl-NL" dirty="0"/>
              <a:t>Door cultuurrelativisme (gaat ervanuit dat alle culturen gelijk zijn) en compassie kun je je beter inleven in iemand uit een andere cultuur </a:t>
            </a:r>
          </a:p>
          <a:p>
            <a:endParaRPr lang="nl-NL" b="1" dirty="0"/>
          </a:p>
          <a:p>
            <a:r>
              <a:rPr lang="nl-NL" b="1" dirty="0"/>
              <a:t>Bewustwording van etnocentrisme </a:t>
            </a:r>
            <a:r>
              <a:rPr lang="nl-NL" dirty="0"/>
              <a:t>(beoordelen van andere culturen op basis van de maatstaaf van je eigen cultuur)</a:t>
            </a:r>
          </a:p>
          <a:p>
            <a:r>
              <a:rPr lang="nl-NL" dirty="0"/>
              <a:t>- ontkenning, weerstand en minimalisering</a:t>
            </a:r>
          </a:p>
          <a:p>
            <a:r>
              <a:rPr lang="nl-NL" b="1" dirty="0"/>
              <a:t>Cultuurrelativisme bevorderen</a:t>
            </a:r>
          </a:p>
          <a:p>
            <a:r>
              <a:rPr lang="nl-NL" dirty="0"/>
              <a:t>- aanvaarding, aanpassing en wederzijdse integratie</a:t>
            </a:r>
          </a:p>
          <a:p>
            <a:endParaRPr lang="nl-NL" dirty="0"/>
          </a:p>
        </p:txBody>
      </p:sp>
    </p:spTree>
    <p:extLst>
      <p:ext uri="{BB962C8B-B14F-4D97-AF65-F5344CB8AC3E}">
        <p14:creationId xmlns:p14="http://schemas.microsoft.com/office/powerpoint/2010/main" val="25886726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AEFFFF2-9EB4-4B6C-B9F8-2BA3EF89A21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307017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0D65299F-028F-4AFC-B46A-8DB33E20FE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70172" y="0"/>
            <a:ext cx="9121828"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BAC87F6E-526A-49B5-995D-42DB656594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17423" y="1443035"/>
            <a:ext cx="3971932" cy="3971930"/>
          </a:xfrm>
          <a:prstGeom prst="ellipse">
            <a:avLst/>
          </a:prstGeom>
          <a:solidFill>
            <a:srgbClr val="FFFFFF"/>
          </a:solidFill>
          <a:ln w="31750">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D7CF8CC-F84F-4A2E-AF19-15993E4B760C}"/>
              </a:ext>
            </a:extLst>
          </p:cNvPr>
          <p:cNvSpPr>
            <a:spLocks noGrp="1"/>
          </p:cNvSpPr>
          <p:nvPr>
            <p:ph type="title"/>
          </p:nvPr>
        </p:nvSpPr>
        <p:spPr>
          <a:xfrm>
            <a:off x="1260873" y="1586484"/>
            <a:ext cx="3685032" cy="3685032"/>
          </a:xfrm>
          <a:prstGeom prst="ellipse">
            <a:avLst/>
          </a:prstGeom>
          <a:solidFill>
            <a:schemeClr val="accent2">
              <a:lumMod val="75000"/>
            </a:schemeClr>
          </a:solidFill>
          <a:ln>
            <a:noFill/>
          </a:ln>
        </p:spPr>
        <p:txBody>
          <a:bodyPr>
            <a:normAutofit/>
          </a:bodyPr>
          <a:lstStyle/>
          <a:p>
            <a:r>
              <a:rPr lang="nl-NL" sz="2100">
                <a:solidFill>
                  <a:srgbClr val="FFFFFF"/>
                </a:solidFill>
              </a:rPr>
              <a:t>Samenvatting mz2 thema 20</a:t>
            </a:r>
          </a:p>
        </p:txBody>
      </p:sp>
      <p:sp>
        <p:nvSpPr>
          <p:cNvPr id="3" name="Tijdelijke aanduiding voor inhoud 2">
            <a:extLst>
              <a:ext uri="{FF2B5EF4-FFF2-40B4-BE49-F238E27FC236}">
                <a16:creationId xmlns:a16="http://schemas.microsoft.com/office/drawing/2014/main" id="{86120258-DC36-4D9F-9655-87A264F2A8A1}"/>
              </a:ext>
            </a:extLst>
          </p:cNvPr>
          <p:cNvSpPr>
            <a:spLocks noGrp="1"/>
          </p:cNvSpPr>
          <p:nvPr>
            <p:ph idx="1"/>
          </p:nvPr>
        </p:nvSpPr>
        <p:spPr>
          <a:xfrm>
            <a:off x="5591695" y="1402080"/>
            <a:ext cx="5320696" cy="4053840"/>
          </a:xfrm>
        </p:spPr>
        <p:txBody>
          <a:bodyPr anchor="ctr">
            <a:normAutofit/>
          </a:bodyPr>
          <a:lstStyle/>
          <a:p>
            <a:endParaRPr lang="nl-NL" dirty="0"/>
          </a:p>
          <a:p>
            <a:r>
              <a:rPr lang="nl-NL" dirty="0"/>
              <a:t>Vrijwilligers en mantelzorgers</a:t>
            </a:r>
            <a:endParaRPr lang="nl-NL"/>
          </a:p>
          <a:p>
            <a:endParaRPr lang="nl-NL"/>
          </a:p>
          <a:p>
            <a:r>
              <a:rPr lang="nl-NL" dirty="0"/>
              <a:t>Vrijwilligers en mantelzorgers zijn van groot belang in de Nederlandse samenleving en specifiek voor maatschappelijke zorg. Er is een groot verschil tussen vrijwilligerswerk en mantelzorg. Bij mantelzorg gaat het om zorg aan een dierbare. Bij vrijwilligerswerk is die relatie met een dierbare er niet.</a:t>
            </a:r>
            <a:endParaRPr lang="nl-NL"/>
          </a:p>
          <a:p>
            <a:endParaRPr lang="nl-NL" dirty="0"/>
          </a:p>
        </p:txBody>
      </p:sp>
    </p:spTree>
    <p:extLst>
      <p:ext uri="{BB962C8B-B14F-4D97-AF65-F5344CB8AC3E}">
        <p14:creationId xmlns:p14="http://schemas.microsoft.com/office/powerpoint/2010/main" val="4853205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3F0ADB5-A0B4-4B01-A8C4-FDC34CE22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A6D0FDE-0241-4C21-A720-A694753582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2"/>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739262D2-999B-493B-8792-CD192924678B}"/>
              </a:ext>
            </a:extLst>
          </p:cNvPr>
          <p:cNvSpPr>
            <a:spLocks noGrp="1"/>
          </p:cNvSpPr>
          <p:nvPr>
            <p:ph type="title"/>
          </p:nvPr>
        </p:nvSpPr>
        <p:spPr>
          <a:xfrm>
            <a:off x="643467" y="2681103"/>
            <a:ext cx="3363974" cy="1495794"/>
          </a:xfrm>
          <a:noFill/>
          <a:ln>
            <a:solidFill>
              <a:schemeClr val="bg1"/>
            </a:solidFill>
          </a:ln>
        </p:spPr>
        <p:txBody>
          <a:bodyPr wrap="square">
            <a:normAutofit/>
          </a:bodyPr>
          <a:lstStyle/>
          <a:p>
            <a:r>
              <a:rPr lang="nl-NL">
                <a:solidFill>
                  <a:schemeClr val="bg1"/>
                </a:solidFill>
              </a:rPr>
              <a:t>Vrijwilliger </a:t>
            </a:r>
          </a:p>
        </p:txBody>
      </p:sp>
      <p:graphicFrame>
        <p:nvGraphicFramePr>
          <p:cNvPr id="5" name="Tijdelijke aanduiding voor inhoud 2">
            <a:extLst>
              <a:ext uri="{FF2B5EF4-FFF2-40B4-BE49-F238E27FC236}">
                <a16:creationId xmlns:a16="http://schemas.microsoft.com/office/drawing/2014/main" id="{E1A570CA-CB42-42C5-985F-7F4737E8378A}"/>
              </a:ext>
            </a:extLst>
          </p:cNvPr>
          <p:cNvGraphicFramePr>
            <a:graphicFrameLocks noGrp="1"/>
          </p:cNvGraphicFramePr>
          <p:nvPr>
            <p:ph idx="1"/>
            <p:extLst>
              <p:ext uri="{D42A27DB-BD31-4B8C-83A1-F6EECF244321}">
                <p14:modId xmlns:p14="http://schemas.microsoft.com/office/powerpoint/2010/main" val="426325233"/>
              </p:ext>
            </p:extLst>
          </p:nvPr>
        </p:nvGraphicFramePr>
        <p:xfrm>
          <a:off x="5619750" y="965200"/>
          <a:ext cx="5607050" cy="492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185266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2351B21-7269-460B-87F5-3D0A1D5D2A28}"/>
              </a:ext>
            </a:extLst>
          </p:cNvPr>
          <p:cNvSpPr>
            <a:spLocks noGrp="1"/>
          </p:cNvSpPr>
          <p:nvPr>
            <p:ph type="title"/>
          </p:nvPr>
        </p:nvSpPr>
        <p:spPr/>
        <p:txBody>
          <a:bodyPr/>
          <a:lstStyle/>
          <a:p>
            <a:r>
              <a:rPr lang="nl-NL" dirty="0"/>
              <a:t>vrijwilliger</a:t>
            </a:r>
          </a:p>
        </p:txBody>
      </p:sp>
      <p:sp>
        <p:nvSpPr>
          <p:cNvPr id="3" name="Tijdelijke aanduiding voor inhoud 2">
            <a:extLst>
              <a:ext uri="{FF2B5EF4-FFF2-40B4-BE49-F238E27FC236}">
                <a16:creationId xmlns:a16="http://schemas.microsoft.com/office/drawing/2014/main" id="{7F9E5968-AD3B-4D79-A457-3E5BDD471AFA}"/>
              </a:ext>
            </a:extLst>
          </p:cNvPr>
          <p:cNvSpPr>
            <a:spLocks noGrp="1"/>
          </p:cNvSpPr>
          <p:nvPr>
            <p:ph idx="1"/>
          </p:nvPr>
        </p:nvSpPr>
        <p:spPr/>
        <p:txBody>
          <a:bodyPr/>
          <a:lstStyle/>
          <a:p>
            <a:pPr algn="ctr"/>
            <a:r>
              <a:rPr lang="nl-NL" dirty="0"/>
              <a:t>Als begeleider zul je in je werk dan ook te maken kunnen krijgen met vrijwilligers, bijvoorbeeld bij:</a:t>
            </a:r>
          </a:p>
          <a:p>
            <a:pPr algn="ctr"/>
            <a:endParaRPr lang="nl-NL" dirty="0"/>
          </a:p>
          <a:p>
            <a:pPr algn="ctr"/>
            <a:r>
              <a:rPr lang="nl-NL" dirty="0"/>
              <a:t>Verpleegtehuizen, hospice, maatjesprojecten, coaching projecten, (jongerenwerk of sociale projecten) rouwverwerking, vluchtelingen werk of slachtofferhulp  </a:t>
            </a:r>
          </a:p>
          <a:p>
            <a:endParaRPr lang="nl-NL" dirty="0"/>
          </a:p>
        </p:txBody>
      </p:sp>
    </p:spTree>
    <p:extLst>
      <p:ext uri="{BB962C8B-B14F-4D97-AF65-F5344CB8AC3E}">
        <p14:creationId xmlns:p14="http://schemas.microsoft.com/office/powerpoint/2010/main" val="894443671"/>
      </p:ext>
    </p:extLst>
  </p:cSld>
  <p:clrMapOvr>
    <a:masterClrMapping/>
  </p:clrMapOvr>
</p:sld>
</file>

<file path=ppt/theme/theme1.xml><?xml version="1.0" encoding="utf-8"?>
<a:theme xmlns:a="http://schemas.openxmlformats.org/drawingml/2006/main" name="Pakket">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otalTime>38</TotalTime>
  <Words>1208</Words>
  <Application>Microsoft Office PowerPoint</Application>
  <PresentationFormat>Breedbeeld</PresentationFormat>
  <Paragraphs>132</Paragraphs>
  <Slides>22</Slides>
  <Notes>0</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22</vt:i4>
      </vt:variant>
    </vt:vector>
  </HeadingPairs>
  <TitlesOfParts>
    <vt:vector size="25" baseType="lpstr">
      <vt:lpstr>Arial</vt:lpstr>
      <vt:lpstr>Gill Sans MT</vt:lpstr>
      <vt:lpstr>Pakket</vt:lpstr>
      <vt:lpstr>Gesprekstechnieken</vt:lpstr>
      <vt:lpstr>Terugblik</vt:lpstr>
      <vt:lpstr>vandaag</vt:lpstr>
      <vt:lpstr>Samenvatting MZ2 thema 19</vt:lpstr>
      <vt:lpstr>Intercultureel gesprek voeren</vt:lpstr>
      <vt:lpstr>verdieping</vt:lpstr>
      <vt:lpstr>Samenvatting mz2 thema 20</vt:lpstr>
      <vt:lpstr>Vrijwilliger </vt:lpstr>
      <vt:lpstr>vrijwilliger</vt:lpstr>
      <vt:lpstr>Belang vrijwilligers</vt:lpstr>
      <vt:lpstr>mantelzorgers</vt:lpstr>
      <vt:lpstr>mantelzorgers</vt:lpstr>
      <vt:lpstr>Mantelzorgers in de hulpverlening</vt:lpstr>
      <vt:lpstr>Het belang van een mantelzorger</vt:lpstr>
      <vt:lpstr>Samenvatting pw thema 13</vt:lpstr>
      <vt:lpstr>Verschillende culturen</vt:lpstr>
      <vt:lpstr>Verschil in cultuur</vt:lpstr>
      <vt:lpstr>Omgaan met verschillen</vt:lpstr>
      <vt:lpstr>menselijk</vt:lpstr>
      <vt:lpstr>Interculturele sensitiviteit</vt:lpstr>
      <vt:lpstr>opdracht</vt:lpstr>
      <vt:lpstr>einde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Gesprekstechnieken</dc:title>
  <dc:creator>Dana Wolters</dc:creator>
  <cp:lastModifiedBy>Dana Wolters</cp:lastModifiedBy>
  <cp:revision>4</cp:revision>
  <dcterms:created xsi:type="dcterms:W3CDTF">2020-01-20T12:59:19Z</dcterms:created>
  <dcterms:modified xsi:type="dcterms:W3CDTF">2020-01-20T13:37:43Z</dcterms:modified>
</cp:coreProperties>
</file>